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530" r:id="rId2"/>
    <p:sldId id="518" r:id="rId3"/>
    <p:sldId id="508" r:id="rId4"/>
    <p:sldId id="509" r:id="rId5"/>
    <p:sldId id="510" r:id="rId6"/>
    <p:sldId id="511" r:id="rId7"/>
    <p:sldId id="517" r:id="rId8"/>
    <p:sldId id="531" r:id="rId9"/>
    <p:sldId id="535" r:id="rId10"/>
    <p:sldId id="519" r:id="rId11"/>
    <p:sldId id="520" r:id="rId12"/>
    <p:sldId id="528" r:id="rId13"/>
    <p:sldId id="529" r:id="rId14"/>
    <p:sldId id="532" r:id="rId15"/>
    <p:sldId id="522" r:id="rId16"/>
    <p:sldId id="521" r:id="rId17"/>
    <p:sldId id="523" r:id="rId18"/>
    <p:sldId id="533" r:id="rId19"/>
    <p:sldId id="527" r:id="rId20"/>
    <p:sldId id="534" r:id="rId21"/>
    <p:sldId id="540" r:id="rId22"/>
    <p:sldId id="536" r:id="rId23"/>
    <p:sldId id="537" r:id="rId24"/>
    <p:sldId id="538" r:id="rId25"/>
    <p:sldId id="539" r:id="rId26"/>
    <p:sldId id="541" r:id="rId27"/>
    <p:sldId id="542" r:id="rId28"/>
    <p:sldId id="543" r:id="rId29"/>
    <p:sldId id="544" r:id="rId30"/>
    <p:sldId id="559" r:id="rId31"/>
    <p:sldId id="557" r:id="rId32"/>
    <p:sldId id="560" r:id="rId33"/>
    <p:sldId id="556" r:id="rId34"/>
    <p:sldId id="561" r:id="rId3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0298"/>
    <a:srgbClr val="048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31" autoAdjust="0"/>
  </p:normalViewPr>
  <p:slideViewPr>
    <p:cSldViewPr>
      <p:cViewPr varScale="1">
        <p:scale>
          <a:sx n="97" d="100"/>
          <a:sy n="97" d="100"/>
        </p:scale>
        <p:origin x="14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FBE9174-3874-4D2C-B2BA-33C699A05CEC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CCED01B-4C0D-442D-B400-B06DB990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788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D448FCA-F52A-40D9-B032-9E71BF3840CE}" type="datetimeFigureOut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574CA059-8A81-4F44-8986-9B9DED645B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588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AA70DA-8516-4B7C-A1D4-CA71633885A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041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E0997D-E87F-45C6-BAAB-469E9C2A38FC}" type="slidenum">
              <a:rPr lang="en-US" altLang="en-US" sz="130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3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V="1">
            <a:off x="1752600" y="6400800"/>
            <a:ext cx="7162800" cy="46038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3505200" y="6488113"/>
            <a:ext cx="214911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accent1"/>
                </a:solidFill>
                <a:latin typeface="+mn-lt"/>
                <a:cs typeface="+mn-cs"/>
              </a:rPr>
              <a:t>ECE 453 – Jose Schutt-Aine</a:t>
            </a:r>
          </a:p>
        </p:txBody>
      </p:sp>
      <p:pic>
        <p:nvPicPr>
          <p:cNvPr id="4" name="Picture 8" descr="ece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24600"/>
            <a:ext cx="1676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2"/>
          <p:cNvSpPr>
            <a:spLocks noGrp="1"/>
          </p:cNvSpPr>
          <p:nvPr userDrawn="1"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 userDrawn="1"/>
        </p:nvSpPr>
        <p:spPr>
          <a:xfrm>
            <a:off x="6705600" y="6492875"/>
            <a:ext cx="21336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fld id="{2DA942A0-CFF3-430C-8619-337C0D9746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0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28B398-5E2F-4C32-A845-F674E666BD57}" type="datetime1">
              <a:rPr lang="en-US"/>
              <a:pPr>
                <a:defRPr/>
              </a:pPr>
              <a:t>9/26/2025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2E879B-268E-49EF-8869-ECDC1D69E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1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24.wmf"/><Relationship Id="rId7" Type="http://schemas.openxmlformats.org/officeDocument/2006/relationships/image" Target="../media/image26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5.wmf"/><Relationship Id="rId10" Type="http://schemas.openxmlformats.org/officeDocument/2006/relationships/image" Target="../media/image28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31.wmf"/><Relationship Id="rId7" Type="http://schemas.openxmlformats.org/officeDocument/2006/relationships/image" Target="../media/image33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29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3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32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wmf"/><Relationship Id="rId4" Type="http://schemas.openxmlformats.org/officeDocument/2006/relationships/oleObject" Target="../embeddings/oleObject37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3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image" Target="../media/image56.wmf"/><Relationship Id="rId7" Type="http://schemas.openxmlformats.org/officeDocument/2006/relationships/image" Target="../media/image58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59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60.wmf"/><Relationship Id="rId7" Type="http://schemas.openxmlformats.org/officeDocument/2006/relationships/image" Target="../media/image62.wmf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6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843364" y="4394200"/>
            <a:ext cx="371127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/>
              <a:t>Jose E. Schutt-Aine</a:t>
            </a:r>
          </a:p>
          <a:p>
            <a:pPr algn="ctr" eaLnBrk="1" hangingPunct="1"/>
            <a:r>
              <a:rPr lang="en-US" dirty="0"/>
              <a:t>Electrical &amp; Computer Engineering</a:t>
            </a:r>
          </a:p>
          <a:p>
            <a:pPr algn="ctr" eaLnBrk="1" hangingPunct="1"/>
            <a:r>
              <a:rPr lang="en-US" dirty="0"/>
              <a:t>University of Illinois</a:t>
            </a:r>
          </a:p>
          <a:p>
            <a:pPr algn="ctr" eaLnBrk="1" hangingPunct="1"/>
            <a:r>
              <a:rPr lang="en-US" dirty="0"/>
              <a:t>jesa@Illinois.edu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71280" y="482600"/>
            <a:ext cx="818557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Palatino Linotype" panose="02040502050505030304" pitchFamily="18" charset="0"/>
              </a:rPr>
              <a:t>ECE 453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Palatino Linotype" panose="02040502050505030304" pitchFamily="18" charset="0"/>
              </a:rPr>
              <a:t>Wireless Communication Systems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000" b="1" dirty="0">
              <a:latin typeface="Palatino Linotype" panose="0204050205050503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Palatino Linotype" panose="02040502050505030304" pitchFamily="18" charset="0"/>
              </a:rPr>
              <a:t>Oscillators</a:t>
            </a:r>
          </a:p>
        </p:txBody>
      </p:sp>
    </p:spTree>
    <p:extLst>
      <p:ext uri="{BB962C8B-B14F-4D97-AF65-F5344CB8AC3E}">
        <p14:creationId xmlns:p14="http://schemas.microsoft.com/office/powerpoint/2010/main" val="331811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839592"/>
            <a:ext cx="4800600" cy="522997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914400" y="76200"/>
            <a:ext cx="71628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Common-Collector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Colpitts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562600" y="1676400"/>
            <a:ext cx="3276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B0F0"/>
              </a:buClr>
              <a:buSzPct val="120000"/>
            </a:pPr>
            <a:r>
              <a:rPr lang="en-US" sz="2800" b="1" dirty="0">
                <a:solidFill>
                  <a:srgbClr val="2D2D8A"/>
                </a:solidFill>
              </a:rPr>
              <a:t>Minimize circuit dependence on transistor internal parameters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68244" y="4038600"/>
            <a:ext cx="1828800" cy="485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B0F0"/>
              </a:buClr>
              <a:buSzPct val="120000"/>
            </a:pPr>
            <a:r>
              <a:rPr lang="en-US" sz="2800" b="1" dirty="0">
                <a:solidFill>
                  <a:srgbClr val="2D2D8A"/>
                </a:solidFill>
              </a:rPr>
              <a:t>Choose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353468"/>
              </p:ext>
            </p:extLst>
          </p:nvPr>
        </p:nvGraphicFramePr>
        <p:xfrm>
          <a:off x="6127044" y="4648200"/>
          <a:ext cx="10795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22080" imgH="241200" progId="Equation.DSMT4">
                  <p:embed/>
                </p:oleObj>
              </mc:Choice>
              <mc:Fallback>
                <p:oleObj name="Equation" r:id="rId3" imgW="62208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7044" y="4648200"/>
                        <a:ext cx="10795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353168"/>
              </p:ext>
            </p:extLst>
          </p:nvPr>
        </p:nvGraphicFramePr>
        <p:xfrm>
          <a:off x="6146800" y="5122161"/>
          <a:ext cx="107950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22080" imgH="241200" progId="Equation.DSMT4">
                  <p:embed/>
                </p:oleObj>
              </mc:Choice>
              <mc:Fallback>
                <p:oleObj name="Equation" r:id="rId5" imgW="622080" imgH="2412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5122161"/>
                        <a:ext cx="107950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333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23" y="1143000"/>
            <a:ext cx="6972277" cy="3275283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1638323" y="914400"/>
            <a:ext cx="0" cy="37338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1704998" y="4247739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1874135"/>
              </p:ext>
            </p:extLst>
          </p:nvPr>
        </p:nvGraphicFramePr>
        <p:xfrm>
          <a:off x="1638323" y="4307700"/>
          <a:ext cx="63976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8280" imgH="266400" progId="Equation.DSMT4">
                  <p:embed/>
                </p:oleObj>
              </mc:Choice>
              <mc:Fallback>
                <p:oleObj name="Equation" r:id="rId3" imgW="368280" imgH="2664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23" y="4307700"/>
                        <a:ext cx="63976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H="1" flipV="1">
            <a:off x="1062458" y="4700529"/>
            <a:ext cx="558800" cy="34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405214"/>
              </p:ext>
            </p:extLst>
          </p:nvPr>
        </p:nvGraphicFramePr>
        <p:xfrm>
          <a:off x="1398171" y="4769662"/>
          <a:ext cx="506413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1960" imgH="266400" progId="Equation.DSMT4">
                  <p:embed/>
                </p:oleObj>
              </mc:Choice>
              <mc:Fallback>
                <p:oleObj name="Equation" r:id="rId5" imgW="291960" imgH="266400" progId="Equation.DSMT4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8171" y="4769662"/>
                        <a:ext cx="506413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958204" y="5248557"/>
            <a:ext cx="629999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b="1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For Oscillation, we want </a:t>
            </a:r>
            <a:r>
              <a:rPr lang="en-US" sz="2800" b="1" i="1" dirty="0" err="1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Z</a:t>
            </a:r>
            <a:r>
              <a:rPr lang="en-US" sz="2800" b="1" i="1" baseline="-25000" dirty="0" err="1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left</a:t>
            </a:r>
            <a:r>
              <a:rPr lang="en-US" sz="2800" b="1" i="1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 = -</a:t>
            </a:r>
            <a:r>
              <a:rPr lang="en-US" sz="2800" b="1" i="1" dirty="0" err="1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Z</a:t>
            </a:r>
            <a:r>
              <a:rPr lang="en-US" sz="2800" b="1" i="1" baseline="-25000" dirty="0" err="1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right</a:t>
            </a:r>
            <a:endParaRPr lang="en-US" sz="2800" b="1" i="1" baseline="-25000" dirty="0">
              <a:solidFill>
                <a:srgbClr val="000099"/>
              </a:solidFill>
              <a:latin typeface="Palatino Linotype" pitchFamily="18" charset="0"/>
              <a:ea typeface="ヒラギノ角ゴ Pro W3"/>
              <a:cs typeface="ヒラギノ角ゴ Pro W3"/>
              <a:sym typeface="Wingdings" pitchFamily="2" charset="2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4400" y="76200"/>
            <a:ext cx="71628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Incremental Model</a:t>
            </a:r>
          </a:p>
        </p:txBody>
      </p:sp>
    </p:spTree>
    <p:extLst>
      <p:ext uri="{BB962C8B-B14F-4D97-AF65-F5344CB8AC3E}">
        <p14:creationId xmlns:p14="http://schemas.microsoft.com/office/powerpoint/2010/main" val="29931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680773"/>
              </p:ext>
            </p:extLst>
          </p:nvPr>
        </p:nvGraphicFramePr>
        <p:xfrm>
          <a:off x="680156" y="1518179"/>
          <a:ext cx="7162800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27400" imgH="545760" progId="Equation.DSMT4">
                  <p:embed/>
                </p:oleObj>
              </mc:Choice>
              <mc:Fallback>
                <p:oleObj name="Equation" r:id="rId2" imgW="4127400" imgH="5457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156" y="1518179"/>
                        <a:ext cx="7162800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677256"/>
              </p:ext>
            </p:extLst>
          </p:nvPr>
        </p:nvGraphicFramePr>
        <p:xfrm>
          <a:off x="547688" y="3182938"/>
          <a:ext cx="4649787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79480" imgH="495000" progId="Equation.DSMT4">
                  <p:embed/>
                </p:oleObj>
              </mc:Choice>
              <mc:Fallback>
                <p:oleObj name="Equation" r:id="rId4" imgW="2679480" imgH="4950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3182938"/>
                        <a:ext cx="4649787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395519"/>
              </p:ext>
            </p:extLst>
          </p:nvPr>
        </p:nvGraphicFramePr>
        <p:xfrm>
          <a:off x="2057400" y="4712049"/>
          <a:ext cx="280035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952200" progId="Equation.DSMT4">
                  <p:embed/>
                </p:oleObj>
              </mc:Choice>
              <mc:Fallback>
                <p:oleObj name="Equation" r:id="rId6" imgW="1612800" imgH="9522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712049"/>
                        <a:ext cx="2800350" cy="165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1628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Oscillation Criteria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60527" y="2579832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Term in </a:t>
            </a:r>
            <a:r>
              <a:rPr lang="en-US" sz="2800" dirty="0">
                <a:solidFill>
                  <a:srgbClr val="000099"/>
                </a:solidFill>
                <a:latin typeface="Symbol" panose="05050102010706020507" pitchFamily="18" charset="2"/>
                <a:ea typeface="ヒラギノ角ゴ Pro W3"/>
                <a:cs typeface="ヒラギノ角ゴ Pro W3"/>
                <a:sym typeface="Wingdings" pitchFamily="2" charset="2"/>
              </a:rPr>
              <a:t>w</a:t>
            </a:r>
            <a:r>
              <a:rPr lang="en-US" sz="2800" baseline="30000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-4</a:t>
            </a:r>
            <a:r>
              <a:rPr lang="en-US" sz="2800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 can be neglected. This gives</a:t>
            </a:r>
            <a:endParaRPr lang="en-US" sz="2800" i="1" baseline="-25000" dirty="0">
              <a:solidFill>
                <a:srgbClr val="000099"/>
              </a:solidFill>
              <a:latin typeface="Palatino Linotype" pitchFamily="18" charset="0"/>
              <a:ea typeface="ヒラギノ角ゴ Pro W3"/>
              <a:cs typeface="ヒラギノ角ゴ Pro W3"/>
              <a:sym typeface="Wingdings" pitchFamily="2" charset="2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92163" y="4124119"/>
            <a:ext cx="88072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Gives transconductance </a:t>
            </a:r>
            <a:r>
              <a:rPr lang="en-US" sz="2800" i="1" dirty="0" err="1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g</a:t>
            </a:r>
            <a:r>
              <a:rPr lang="en-US" sz="2800" i="1" baseline="-25000" dirty="0" err="1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ms</a:t>
            </a:r>
            <a:r>
              <a:rPr lang="en-US" sz="2800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 to set net resistance to zero </a:t>
            </a:r>
            <a:endParaRPr lang="en-US" sz="2800" i="1" baseline="-25000" dirty="0">
              <a:solidFill>
                <a:srgbClr val="000099"/>
              </a:solidFill>
              <a:latin typeface="Palatino Linotype" pitchFamily="18" charset="0"/>
              <a:ea typeface="ヒラギノ角ゴ Pro W3"/>
              <a:cs typeface="ヒラギノ角ゴ Pro W3"/>
              <a:sym typeface="Wingdings" pitchFamily="2" charset="2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274638" y="959719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Condition gives</a:t>
            </a:r>
            <a:endParaRPr lang="en-US" sz="2800" i="1" baseline="-25000" dirty="0">
              <a:solidFill>
                <a:srgbClr val="000099"/>
              </a:solidFill>
              <a:latin typeface="Palatino Linotype" pitchFamily="18" charset="0"/>
              <a:ea typeface="ヒラギノ角ゴ Pro W3"/>
              <a:cs typeface="ヒラギノ角ゴ Pro W3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6140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627901"/>
              </p:ext>
            </p:extLst>
          </p:nvPr>
        </p:nvGraphicFramePr>
        <p:xfrm>
          <a:off x="1016793" y="3096167"/>
          <a:ext cx="2841625" cy="858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495000" progId="Equation.DSMT4">
                  <p:embed/>
                </p:oleObj>
              </mc:Choice>
              <mc:Fallback>
                <p:oleObj name="Equation" r:id="rId2" imgW="1638000" imgH="495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6793" y="3096167"/>
                        <a:ext cx="2841625" cy="858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40649"/>
              </p:ext>
            </p:extLst>
          </p:nvPr>
        </p:nvGraphicFramePr>
        <p:xfrm>
          <a:off x="762000" y="4953000"/>
          <a:ext cx="33512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30320" imgH="520560" progId="Equation.DSMT4">
                  <p:embed/>
                </p:oleObj>
              </mc:Choice>
              <mc:Fallback>
                <p:oleObj name="Equation" r:id="rId4" imgW="1930320" imgH="5205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953000"/>
                        <a:ext cx="3351212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1628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Oscillation Conditions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386556" y="2326188"/>
            <a:ext cx="8640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If </a:t>
            </a:r>
            <a:r>
              <a:rPr lang="en-US" sz="2800" i="1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g</a:t>
            </a:r>
            <a:r>
              <a:rPr lang="en-US" sz="2800" i="1" baseline="-25000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m</a:t>
            </a:r>
            <a:r>
              <a:rPr lang="en-US" sz="2800" i="1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 &lt;&lt; </a:t>
            </a:r>
            <a:r>
              <a:rPr lang="en-US" sz="2800" i="1" dirty="0">
                <a:solidFill>
                  <a:srgbClr val="000099"/>
                </a:solidFill>
                <a:latin typeface="Symbol" panose="05050102010706020507" pitchFamily="18" charset="2"/>
                <a:ea typeface="ヒラギノ角ゴ Pro W3"/>
                <a:cs typeface="ヒラギノ角ゴ Pro W3"/>
                <a:sym typeface="Wingdings" pitchFamily="2" charset="2"/>
              </a:rPr>
              <a:t>w</a:t>
            </a:r>
            <a:r>
              <a:rPr lang="en-US" sz="2800" i="1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C</a:t>
            </a:r>
            <a:r>
              <a:rPr lang="en-US" sz="2800" i="1" baseline="-25000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1</a:t>
            </a:r>
            <a:r>
              <a:rPr lang="en-US" sz="2800" i="1" dirty="0">
                <a:solidFill>
                  <a:srgbClr val="000099"/>
                </a:solidFill>
                <a:latin typeface="Symbol" panose="05050102010706020507" pitchFamily="18" charset="2"/>
                <a:ea typeface="ヒラギノ角ゴ Pro W3"/>
                <a:cs typeface="ヒラギノ角ゴ Pro W3"/>
                <a:sym typeface="Wingdings" pitchFamily="2" charset="2"/>
              </a:rPr>
              <a:t>b </a:t>
            </a:r>
            <a:r>
              <a:rPr lang="en-US" sz="2800" dirty="0">
                <a:solidFill>
                  <a:srgbClr val="000099"/>
                </a:solidFill>
                <a:latin typeface="Palatino Linotype" panose="02040502050505030304" pitchFamily="18" charset="0"/>
                <a:ea typeface="ヒラギノ角ゴ Pro W3"/>
                <a:cs typeface="Times New Roman" panose="02020603050405020304" pitchFamily="18" charset="0"/>
                <a:sym typeface="Wingdings" pitchFamily="2" charset="2"/>
              </a:rPr>
              <a:t>and assuming that </a:t>
            </a:r>
            <a:r>
              <a:rPr lang="en-US" sz="2800" i="1" dirty="0">
                <a:solidFill>
                  <a:srgbClr val="000099"/>
                </a:solidFill>
                <a:latin typeface="Symbol" panose="05050102010706020507" pitchFamily="18" charset="2"/>
                <a:ea typeface="ヒラギノ角ゴ Pro W3"/>
                <a:cs typeface="ヒラギノ角ゴ Pro W3"/>
                <a:sym typeface="Wingdings" pitchFamily="2" charset="2"/>
              </a:rPr>
              <a:t>b</a:t>
            </a:r>
            <a:r>
              <a:rPr lang="en-US" sz="2800" i="1" dirty="0">
                <a:solidFill>
                  <a:srgbClr val="000099"/>
                </a:solidFill>
                <a:latin typeface="Palatino Linotype" panose="02040502050505030304" pitchFamily="18" charset="0"/>
                <a:ea typeface="ヒラギノ角ゴ Pro W3"/>
                <a:cs typeface="ヒラギノ角ゴ Pro W3"/>
                <a:sym typeface="Wingdings" pitchFamily="2" charset="2"/>
              </a:rPr>
              <a:t> </a:t>
            </a:r>
            <a:r>
              <a:rPr lang="en-US" sz="2800" dirty="0">
                <a:solidFill>
                  <a:srgbClr val="000099"/>
                </a:solidFill>
                <a:latin typeface="Palatino Linotype" panose="02040502050505030304" pitchFamily="18" charset="0"/>
                <a:ea typeface="ヒラギノ角ゴ Pro W3"/>
                <a:cs typeface="Times New Roman" panose="02020603050405020304" pitchFamily="18" charset="0"/>
                <a:sym typeface="Wingdings" pitchFamily="2" charset="2"/>
              </a:rPr>
              <a:t>is large</a:t>
            </a:r>
            <a:r>
              <a:rPr lang="en-US" sz="2800" i="1" dirty="0">
                <a:solidFill>
                  <a:srgbClr val="000099"/>
                </a:solidFill>
                <a:latin typeface="Symbol" panose="05050102010706020507" pitchFamily="18" charset="2"/>
                <a:ea typeface="ヒラギノ角ゴ Pro W3"/>
                <a:cs typeface="ヒラギノ角ゴ Pro W3"/>
                <a:sym typeface="Wingdings" pitchFamily="2" charset="2"/>
              </a:rPr>
              <a:t>, </a:t>
            </a:r>
            <a:endParaRPr lang="en-US" sz="2800" i="1" baseline="-25000" dirty="0">
              <a:solidFill>
                <a:srgbClr val="000099"/>
              </a:solidFill>
              <a:latin typeface="Symbol" panose="05050102010706020507" pitchFamily="18" charset="2"/>
              <a:ea typeface="ヒラギノ角ゴ Pro W3"/>
              <a:cs typeface="ヒラギノ角ゴ Pro W3"/>
              <a:sym typeface="Wingdings" pitchFamily="2" charset="2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386556" y="4201764"/>
            <a:ext cx="8640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In terms of the inductor quality factor </a:t>
            </a:r>
            <a:r>
              <a:rPr lang="en-US" sz="2800" i="1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Q</a:t>
            </a:r>
            <a:r>
              <a:rPr lang="en-US" sz="2800" i="1" baseline="-25000" dirty="0">
                <a:solidFill>
                  <a:srgbClr val="000099"/>
                </a:solidFill>
                <a:latin typeface="Palatino Linotype" pitchFamily="18" charset="0"/>
                <a:ea typeface="ヒラギノ角ゴ Pro W3"/>
                <a:cs typeface="ヒラギノ角ゴ Pro W3"/>
                <a:sym typeface="Wingdings" pitchFamily="2" charset="2"/>
              </a:rPr>
              <a:t>L</a:t>
            </a:r>
            <a:endParaRPr lang="en-US" sz="2800" i="1" baseline="-25000" dirty="0">
              <a:solidFill>
                <a:srgbClr val="000099"/>
              </a:solidFill>
              <a:latin typeface="Symbol" panose="05050102010706020507" pitchFamily="18" charset="2"/>
              <a:ea typeface="ヒラギノ角ゴ Pro W3"/>
              <a:cs typeface="ヒラギノ角ゴ Pro W3"/>
              <a:sym typeface="Wingdings" pitchFamily="2" charset="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2400" y="973832"/>
            <a:ext cx="85192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i="1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g</a:t>
            </a:r>
            <a:r>
              <a:rPr lang="en-US" altLang="en-US" b="1" i="1" baseline="-2500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ms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is the transconductance needed to support steady-state oscillations </a:t>
            </a:r>
          </a:p>
        </p:txBody>
      </p:sp>
    </p:spTree>
    <p:extLst>
      <p:ext uri="{BB962C8B-B14F-4D97-AF65-F5344CB8AC3E}">
        <p14:creationId xmlns:p14="http://schemas.microsoft.com/office/powerpoint/2010/main" val="386261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228600"/>
            <a:ext cx="71628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CC-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Colpitts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- Observation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017392"/>
            <a:ext cx="8382000" cy="523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B0F0"/>
              </a:buClr>
              <a:buSzPct val="120000"/>
            </a:pPr>
            <a:r>
              <a:rPr lang="en-US" sz="2800" b="1" dirty="0">
                <a:solidFill>
                  <a:srgbClr val="2D2D8A"/>
                </a:solidFill>
              </a:rPr>
              <a:t>To implement tunable oscillator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Use variable capacitor in parallel or is series with inductor</a:t>
            </a:r>
          </a:p>
          <a:p>
            <a:pPr eaLnBrk="1" hangingPunct="1">
              <a:lnSpc>
                <a:spcPct val="90000"/>
              </a:lnSpc>
              <a:buClr>
                <a:srgbClr val="00B0F0"/>
              </a:buClr>
              <a:buSzPct val="120000"/>
            </a:pPr>
            <a:r>
              <a:rPr lang="en-US" sz="2800" b="1" dirty="0">
                <a:solidFill>
                  <a:srgbClr val="2D2D8A"/>
                </a:solidFill>
              </a:rPr>
              <a:t>To extract power from oscillator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Place resistance in shunt with inductor</a:t>
            </a:r>
            <a:endParaRPr lang="en-US" sz="2600" i="1" baseline="-25000" dirty="0">
              <a:solidFill>
                <a:srgbClr val="7030A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Account for loading effect in analysis and design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endParaRPr lang="en-US" sz="2400" dirty="0">
              <a:solidFill>
                <a:srgbClr val="2D2D8A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Oscillation amplitude builds up and </a:t>
            </a:r>
            <a:r>
              <a:rPr lang="en-US" altLang="en-US" sz="2000" b="1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v</a:t>
            </a:r>
            <a:r>
              <a:rPr lang="en-US" altLang="en-US" sz="2000" b="1" i="1" baseline="-25000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be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increases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endParaRPr lang="en-US" altLang="en-US" sz="2000" b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Transistor moves out of linear range and operation becomes nonlinear. 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Transconductance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decreases.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endParaRPr lang="en-US" altLang="en-US" sz="2000" b="1" i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When </a:t>
            </a:r>
            <a:r>
              <a:rPr lang="en-US" altLang="en-US" sz="2000" b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transconductance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reaches </a:t>
            </a:r>
            <a:r>
              <a:rPr lang="en-US" altLang="en-US" sz="2000" b="1" i="1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g</a:t>
            </a:r>
            <a:r>
              <a:rPr lang="en-US" altLang="en-US" sz="2000" b="1" i="1" baseline="-25000" dirty="0" err="1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ms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, steady state operation is achieved.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F56F00"/>
              </a:buClr>
              <a:buNone/>
            </a:pP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10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9717032"/>
              </p:ext>
            </p:extLst>
          </p:nvPr>
        </p:nvGraphicFramePr>
        <p:xfrm>
          <a:off x="5270500" y="3624263"/>
          <a:ext cx="3017838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39880" imgH="545760" progId="Equation.DSMT4">
                  <p:embed/>
                </p:oleObj>
              </mc:Choice>
              <mc:Fallback>
                <p:oleObj name="Equation" r:id="rId2" imgW="1739880" imgH="545760" progId="Equation.DSMT4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0" y="3624263"/>
                        <a:ext cx="3017838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9097576"/>
              </p:ext>
            </p:extLst>
          </p:nvPr>
        </p:nvGraphicFramePr>
        <p:xfrm>
          <a:off x="5345209" y="4593856"/>
          <a:ext cx="141128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12520" imgH="241200" progId="Equation.DSMT4">
                  <p:embed/>
                </p:oleObj>
              </mc:Choice>
              <mc:Fallback>
                <p:oleObj name="Equation" r:id="rId4" imgW="812520" imgH="24120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5209" y="4593856"/>
                        <a:ext cx="1411288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14400" y="76200"/>
            <a:ext cx="71628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Common-Base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Colpitts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26666" y="990600"/>
            <a:ext cx="4426794" cy="224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b="1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</a:t>
            </a:r>
            <a:r>
              <a:rPr lang="en-US" altLang="en-US" sz="2400" b="1" i="1" baseline="-250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f 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: tuning capacitor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b="1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C</a:t>
            </a:r>
            <a:r>
              <a:rPr lang="en-US" altLang="en-US" sz="2400" b="1" i="1" baseline="-250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1</a:t>
            </a:r>
            <a:r>
              <a:rPr lang="en-US" altLang="en-US" sz="2400" b="1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&amp; C</a:t>
            </a:r>
            <a:r>
              <a:rPr lang="en-US" altLang="en-US" sz="2400" b="1" i="1" baseline="-250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2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: feedback ratio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b="1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RFC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: RF choke to prevent power dissipation in </a:t>
            </a:r>
            <a:r>
              <a:rPr lang="en-US" altLang="en-US" sz="2400" b="1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R</a:t>
            </a:r>
            <a:r>
              <a:rPr lang="en-US" altLang="en-US" sz="2400" b="1" i="1" baseline="-250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E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b="1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R</a:t>
            </a:r>
            <a:r>
              <a:rPr lang="en-US" altLang="en-US" sz="2400" b="1" i="1" baseline="-250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P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 is equivalent resistance of coil </a:t>
            </a:r>
            <a:r>
              <a:rPr lang="en-US" altLang="en-US" sz="2400" b="1" i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L</a:t>
            </a:r>
            <a:r>
              <a:rPr lang="en-US" altLang="en-US" sz="2400" b="1" i="1" baseline="-25000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t</a:t>
            </a: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. </a:t>
            </a:r>
            <a:endParaRPr lang="en-US" altLang="en-US" sz="2400" b="1" i="1" dirty="0">
              <a:solidFill>
                <a:schemeClr val="accent2">
                  <a:lumMod val="50000"/>
                </a:schemeClr>
              </a:solidFill>
              <a:latin typeface="Palatino Linotype" panose="02040502050505030304" pitchFamily="18" charset="0"/>
              <a:sym typeface="Wingdings" panose="05000000000000000000" pitchFamily="2" charset="2"/>
            </a:endParaRPr>
          </a:p>
          <a:p>
            <a:pPr marL="457200" lvl="1" indent="0" eaLnBrk="1" hangingPunct="1">
              <a:lnSpc>
                <a:spcPct val="90000"/>
              </a:lnSpc>
              <a:buClr>
                <a:srgbClr val="F56F00"/>
              </a:buClr>
              <a:buNone/>
            </a:pPr>
            <a:endParaRPr lang="en-US" sz="2000" dirty="0">
              <a:solidFill>
                <a:srgbClr val="7030A0"/>
              </a:solidFill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03763"/>
              </p:ext>
            </p:extLst>
          </p:nvPr>
        </p:nvGraphicFramePr>
        <p:xfrm>
          <a:off x="5404915" y="5223923"/>
          <a:ext cx="119062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241200" progId="Equation.DSMT4">
                  <p:embed/>
                </p:oleObj>
              </mc:Choice>
              <mc:Fallback>
                <p:oleObj name="Equation" r:id="rId6" imgW="685800" imgH="241200" progId="Equation.DSMT4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4915" y="5223923"/>
                        <a:ext cx="119062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2283300"/>
              </p:ext>
            </p:extLst>
          </p:nvPr>
        </p:nvGraphicFramePr>
        <p:xfrm>
          <a:off x="5394421" y="5854161"/>
          <a:ext cx="121285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241200" progId="Equation.DSMT4">
                  <p:embed/>
                </p:oleObj>
              </mc:Choice>
              <mc:Fallback>
                <p:oleObj name="Equation" r:id="rId8" imgW="698400" imgH="2412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4421" y="5854161"/>
                        <a:ext cx="121285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857412" y="3275208"/>
            <a:ext cx="3674165" cy="448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en-US" altLang="en-US" sz="2400" b="1" i="1" dirty="0">
                <a:solidFill>
                  <a:srgbClr val="048246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DEFINITIONS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F56F00"/>
              </a:buClr>
              <a:buNone/>
            </a:pPr>
            <a:endParaRPr lang="en-US" sz="2000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2624" y="971550"/>
            <a:ext cx="4484637" cy="517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35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893935"/>
              </p:ext>
            </p:extLst>
          </p:nvPr>
        </p:nvGraphicFramePr>
        <p:xfrm>
          <a:off x="990600" y="3504565"/>
          <a:ext cx="7096125" cy="138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89240" imgH="799920" progId="Equation.DSMT4">
                  <p:embed/>
                </p:oleObj>
              </mc:Choice>
              <mc:Fallback>
                <p:oleObj name="Equation" r:id="rId2" imgW="4089240" imgH="799920" progId="Equation.DSMT4">
                  <p:embed/>
                  <p:pic>
                    <p:nvPicPr>
                      <p:cNvPr id="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04565"/>
                        <a:ext cx="7096125" cy="138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43000" y="4876800"/>
            <a:ext cx="7287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Setting the determinant to zero provides the criterion for the onset of oscillation.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7162" y="250347"/>
            <a:ext cx="87630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CB-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Colpitts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- Incremental Model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066800"/>
            <a:ext cx="7220850" cy="2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2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1725660"/>
              </p:ext>
            </p:extLst>
          </p:nvPr>
        </p:nvGraphicFramePr>
        <p:xfrm>
          <a:off x="669641" y="1542262"/>
          <a:ext cx="72294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65560" imgH="622080" progId="Equation.DSMT4">
                  <p:embed/>
                </p:oleObj>
              </mc:Choice>
              <mc:Fallback>
                <p:oleObj name="Equation" r:id="rId2" imgW="4165560" imgH="62208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641" y="1542262"/>
                        <a:ext cx="72294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591340"/>
              </p:ext>
            </p:extLst>
          </p:nvPr>
        </p:nvGraphicFramePr>
        <p:xfrm>
          <a:off x="1847233" y="2746672"/>
          <a:ext cx="15652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01440" imgH="241200" progId="Equation.DSMT4">
                  <p:embed/>
                </p:oleObj>
              </mc:Choice>
              <mc:Fallback>
                <p:oleObj name="Equation" r:id="rId4" imgW="901440" imgH="241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233" y="2746672"/>
                        <a:ext cx="15652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7040969"/>
              </p:ext>
            </p:extLst>
          </p:nvPr>
        </p:nvGraphicFramePr>
        <p:xfrm>
          <a:off x="5029200" y="2767955"/>
          <a:ext cx="220503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9720" imgH="266400" progId="Equation.DSMT4">
                  <p:embed/>
                </p:oleObj>
              </mc:Choice>
              <mc:Fallback>
                <p:oleObj name="Equation" r:id="rId6" imgW="1269720" imgH="266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767955"/>
                        <a:ext cx="220503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958756"/>
              </p:ext>
            </p:extLst>
          </p:nvPr>
        </p:nvGraphicFramePr>
        <p:xfrm>
          <a:off x="437952" y="4662842"/>
          <a:ext cx="6129338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530520" imgH="291960" progId="Equation.DSMT4">
                  <p:embed/>
                </p:oleObj>
              </mc:Choice>
              <mc:Fallback>
                <p:oleObj name="Equation" r:id="rId8" imgW="3530520" imgH="2919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952" y="4662842"/>
                        <a:ext cx="6129338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5617" y="127292"/>
            <a:ext cx="91440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CB-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Colpitts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- Oscillation Conditions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56671" y="890684"/>
            <a:ext cx="7287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Setting the determinant to zero gives.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18197" y="2672534"/>
            <a:ext cx="152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Defining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83818" y="2725390"/>
            <a:ext cx="94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and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446419" y="3272600"/>
            <a:ext cx="72638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we get a complex conjugate pair of roots. This leads to 2 equations for real and imaginary parts that must be equal to zero separately 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3880331"/>
              </p:ext>
            </p:extLst>
          </p:nvPr>
        </p:nvGraphicFramePr>
        <p:xfrm>
          <a:off x="490538" y="5473700"/>
          <a:ext cx="60404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79760" imgH="317160" progId="Equation.DSMT4">
                  <p:embed/>
                </p:oleObj>
              </mc:Choice>
              <mc:Fallback>
                <p:oleObj name="Equation" r:id="rId10" imgW="3479760" imgH="3171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5473700"/>
                        <a:ext cx="6040437" cy="550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185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954766"/>
              </p:ext>
            </p:extLst>
          </p:nvPr>
        </p:nvGraphicFramePr>
        <p:xfrm>
          <a:off x="2449513" y="1708150"/>
          <a:ext cx="2755900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87240" imgH="520560" progId="Equation.DSMT4">
                  <p:embed/>
                </p:oleObj>
              </mc:Choice>
              <mc:Fallback>
                <p:oleObj name="Equation" r:id="rId2" imgW="1587240" imgH="5205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9513" y="1708150"/>
                        <a:ext cx="2755900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146482"/>
              </p:ext>
            </p:extLst>
          </p:nvPr>
        </p:nvGraphicFramePr>
        <p:xfrm>
          <a:off x="0" y="3429000"/>
          <a:ext cx="912495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257800" imgH="774360" progId="Equation.DSMT4">
                  <p:embed/>
                </p:oleObj>
              </mc:Choice>
              <mc:Fallback>
                <p:oleObj name="Equation" r:id="rId4" imgW="5257800" imgH="7743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29000"/>
                        <a:ext cx="9124950" cy="1343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5617" y="127292"/>
            <a:ext cx="91440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CB-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Colpitts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- Oscillation Conditions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552890" y="977119"/>
            <a:ext cx="7287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From the equation for the imaginary part, we get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721796" y="2862665"/>
            <a:ext cx="949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or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685800" y="5314546"/>
            <a:ext cx="7287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First term should predominate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49652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683753"/>
              </p:ext>
            </p:extLst>
          </p:nvPr>
        </p:nvGraphicFramePr>
        <p:xfrm>
          <a:off x="2895600" y="1977568"/>
          <a:ext cx="2401887" cy="461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84200" imgH="266400" progId="Equation.DSMT4">
                  <p:embed/>
                </p:oleObj>
              </mc:Choice>
              <mc:Fallback>
                <p:oleObj name="Equation" r:id="rId2" imgW="1384200" imgH="266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977568"/>
                        <a:ext cx="2401887" cy="461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07238"/>
              </p:ext>
            </p:extLst>
          </p:nvPr>
        </p:nvGraphicFramePr>
        <p:xfrm>
          <a:off x="3177822" y="2982399"/>
          <a:ext cx="4495800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90560" imgH="533160" progId="Equation.DSMT4">
                  <p:embed/>
                </p:oleObj>
              </mc:Choice>
              <mc:Fallback>
                <p:oleObj name="Equation" r:id="rId4" imgW="2590560" imgH="533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7822" y="2982399"/>
                        <a:ext cx="4495800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5617" y="127292"/>
            <a:ext cx="91440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CB-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Colpitts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- Oscillation Conditions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82127" y="1388389"/>
            <a:ext cx="2494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In that case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68016" y="3153553"/>
            <a:ext cx="24944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which leads to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28600" y="4495800"/>
            <a:ext cx="85192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Circuit oscillates at frequency determined by </a:t>
            </a:r>
            <a:r>
              <a:rPr lang="en-US" altLang="en-US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L</a:t>
            </a:r>
            <a:r>
              <a:rPr lang="en-US" altLang="en-US" b="1" i="1" baseline="-25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t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and equivalent capacitance. </a:t>
            </a:r>
          </a:p>
        </p:txBody>
      </p:sp>
    </p:spTree>
    <p:extLst>
      <p:ext uri="{BB962C8B-B14F-4D97-AF65-F5344CB8AC3E}">
        <p14:creationId xmlns:p14="http://schemas.microsoft.com/office/powerpoint/2010/main" val="91138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979613" y="292100"/>
            <a:ext cx="55483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cs typeface="Times New Roman" panose="02020603050405020304" pitchFamily="18" charset="0"/>
              </a:rPr>
              <a:t>Feedback – Basic Concept</a:t>
            </a:r>
            <a:endParaRPr lang="en-US" altLang="en-US" sz="3200" b="1" dirty="0"/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922338" y="1654175"/>
          <a:ext cx="7431087" cy="329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rawing" r:id="rId2" imgW="4453545" imgH="1974606" progId="Canvas.Drawing.X">
                  <p:embed/>
                </p:oleObj>
              </mc:Choice>
              <mc:Fallback>
                <p:oleObj name="Drawing" r:id="rId2" imgW="4453545" imgH="1974606" progId="Canvas.Drawing.X">
                  <p:embed/>
                  <p:pic>
                    <p:nvPicPr>
                      <p:cNvPr id="71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2338" y="1654175"/>
                        <a:ext cx="7431087" cy="329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021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3574346"/>
              </p:ext>
            </p:extLst>
          </p:nvPr>
        </p:nvGraphicFramePr>
        <p:xfrm>
          <a:off x="1888067" y="1942193"/>
          <a:ext cx="5135562" cy="947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58840" imgH="545760" progId="Equation.DSMT4">
                  <p:embed/>
                </p:oleObj>
              </mc:Choice>
              <mc:Fallback>
                <p:oleObj name="Equation" r:id="rId2" imgW="2958840" imgH="5457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8067" y="1942193"/>
                        <a:ext cx="5135562" cy="947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8979702"/>
              </p:ext>
            </p:extLst>
          </p:nvPr>
        </p:nvGraphicFramePr>
        <p:xfrm>
          <a:off x="507469" y="3407379"/>
          <a:ext cx="7383463" cy="94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254480" imgH="545760" progId="Equation.DSMT4">
                  <p:embed/>
                </p:oleObj>
              </mc:Choice>
              <mc:Fallback>
                <p:oleObj name="Equation" r:id="rId4" imgW="4254480" imgH="54576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469" y="3407379"/>
                        <a:ext cx="7383463" cy="947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65617" y="127292"/>
            <a:ext cx="91440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CB-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Colpitts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- Oscillation Conditions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606619" y="1185606"/>
            <a:ext cx="727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The solution of the real part using </a:t>
            </a:r>
            <a:r>
              <a:rPr lang="en-US" altLang="en-US" sz="2400" b="1" i="1" dirty="0">
                <a:solidFill>
                  <a:srgbClr val="090298"/>
                </a:solidFill>
                <a:latin typeface="Symbol" panose="05050102010706020507" pitchFamily="18" charset="2"/>
              </a:rPr>
              <a:t>w  = w</a:t>
            </a:r>
            <a:r>
              <a:rPr lang="en-US" altLang="en-US" sz="2400" b="1" i="1" baseline="-25000" dirty="0">
                <a:solidFill>
                  <a:srgbClr val="090298"/>
                </a:solidFill>
                <a:latin typeface="Symbol" panose="05050102010706020507" pitchFamily="18" charset="2"/>
              </a:rPr>
              <a:t>o</a:t>
            </a:r>
            <a:r>
              <a:rPr lang="en-US" altLang="en-US" sz="2400" b="1" i="1" dirty="0">
                <a:solidFill>
                  <a:srgbClr val="090298"/>
                </a:solidFill>
                <a:latin typeface="Symbol" panose="05050102010706020507" pitchFamily="18" charset="2"/>
              </a:rPr>
              <a:t> </a:t>
            </a: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gives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9003" y="4804832"/>
            <a:ext cx="851922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For oscillations to start, </a:t>
            </a:r>
            <a:r>
              <a:rPr lang="en-US" altLang="en-US" b="1" i="1" dirty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of the transistor should be greater than </a:t>
            </a:r>
            <a:r>
              <a:rPr lang="en-US" altLang="en-US" b="1" i="1" dirty="0" err="1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a</a:t>
            </a:r>
            <a:r>
              <a:rPr lang="en-US" altLang="en-US" b="1" i="1" baseline="-2500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min</a:t>
            </a: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4206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5617" y="127292"/>
            <a:ext cx="91440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Crystal Oscillator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81000" y="1066800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B0F0"/>
              </a:buClr>
              <a:buSzPct val="120000"/>
            </a:pPr>
            <a:r>
              <a:rPr lang="en-US" sz="2800" b="1" dirty="0">
                <a:solidFill>
                  <a:srgbClr val="2D2D8A"/>
                </a:solidFill>
              </a:rPr>
              <a:t>Quartz exhibits piezoelectric effect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Reciprocal relationship between mechanical deformation and appearance of electrical potential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Deforming crystal produces voltage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Applying voltage produces deformation</a:t>
            </a:r>
            <a:endParaRPr lang="en-US" sz="2600" i="1" dirty="0">
              <a:solidFill>
                <a:srgbClr val="7030A0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B0F0"/>
              </a:buClr>
              <a:buSzPct val="120000"/>
            </a:pPr>
            <a:r>
              <a:rPr lang="en-US" sz="2800" b="1" dirty="0">
                <a:solidFill>
                  <a:srgbClr val="2D2D8A"/>
                </a:solidFill>
              </a:rPr>
              <a:t>When applied voltage is sinusoidal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Mechanical oscillations that exhibit resonances at multiple frequencies</a:t>
            </a:r>
            <a:endParaRPr lang="en-US" sz="2600" i="1" baseline="-25000" dirty="0">
              <a:solidFill>
                <a:srgbClr val="7030A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Extremely high Q that can reach 10</a:t>
            </a:r>
            <a:r>
              <a:rPr lang="en-US" sz="2600" baseline="30000" dirty="0">
                <a:solidFill>
                  <a:srgbClr val="7030A0"/>
                </a:solidFill>
              </a:rPr>
              <a:t>5</a:t>
            </a:r>
            <a:r>
              <a:rPr lang="en-US" sz="2600" dirty="0">
                <a:solidFill>
                  <a:srgbClr val="7030A0"/>
                </a:solidFill>
              </a:rPr>
              <a:t> and 10</a:t>
            </a:r>
            <a:r>
              <a:rPr lang="en-US" sz="2600" baseline="30000" dirty="0">
                <a:solidFill>
                  <a:srgbClr val="7030A0"/>
                </a:solidFill>
              </a:rPr>
              <a:t>6</a:t>
            </a:r>
            <a:endParaRPr lang="en-US" sz="2400" baseline="30000" dirty="0">
              <a:solidFill>
                <a:srgbClr val="2D2D8A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Do not work above 250 MHz</a:t>
            </a:r>
          </a:p>
        </p:txBody>
      </p:sp>
    </p:spTree>
    <p:extLst>
      <p:ext uri="{BB962C8B-B14F-4D97-AF65-F5344CB8AC3E}">
        <p14:creationId xmlns:p14="http://schemas.microsoft.com/office/powerpoint/2010/main" val="741886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59585"/>
            <a:ext cx="6878061" cy="332785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18017" y="161842"/>
            <a:ext cx="8925983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Crystal Resonator - Circuit Model 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09600" y="925234"/>
            <a:ext cx="838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b="1" i="1" dirty="0" err="1">
                <a:solidFill>
                  <a:srgbClr val="090298"/>
                </a:solidFill>
                <a:latin typeface="Garamond" panose="02020404030301010803" pitchFamily="18" charset="0"/>
              </a:rPr>
              <a:t>R</a:t>
            </a:r>
            <a:r>
              <a:rPr lang="en-US" altLang="en-US" sz="2800" b="1" i="1" baseline="-25000" dirty="0" err="1">
                <a:solidFill>
                  <a:srgbClr val="090298"/>
                </a:solidFill>
                <a:latin typeface="Garamond" panose="02020404030301010803" pitchFamily="18" charset="0"/>
              </a:rPr>
              <a:t>q</a:t>
            </a:r>
            <a:r>
              <a:rPr lang="en-US" altLang="en-US" sz="2800" b="1" i="1" dirty="0">
                <a:solidFill>
                  <a:srgbClr val="090298"/>
                </a:solidFill>
                <a:latin typeface="Garamond" panose="02020404030301010803" pitchFamily="18" charset="0"/>
              </a:rPr>
              <a:t>, </a:t>
            </a:r>
            <a:r>
              <a:rPr lang="en-US" altLang="en-US" sz="2800" b="1" i="1" dirty="0" err="1">
                <a:solidFill>
                  <a:srgbClr val="090298"/>
                </a:solidFill>
                <a:latin typeface="Garamond" panose="02020404030301010803" pitchFamily="18" charset="0"/>
              </a:rPr>
              <a:t>L</a:t>
            </a:r>
            <a:r>
              <a:rPr lang="en-US" altLang="en-US" sz="2800" b="1" i="1" baseline="-25000" dirty="0" err="1">
                <a:solidFill>
                  <a:srgbClr val="090298"/>
                </a:solidFill>
                <a:latin typeface="Garamond" panose="02020404030301010803" pitchFamily="18" charset="0"/>
              </a:rPr>
              <a:t>q</a:t>
            </a:r>
            <a:r>
              <a:rPr lang="en-US" altLang="en-US" sz="2800" b="1" i="1" dirty="0">
                <a:solidFill>
                  <a:srgbClr val="090298"/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800" b="1" dirty="0">
                <a:solidFill>
                  <a:srgbClr val="090298"/>
                </a:solidFill>
                <a:latin typeface="Garamond" panose="02020404030301010803" pitchFamily="18" charset="0"/>
              </a:rPr>
              <a:t>and </a:t>
            </a:r>
            <a:r>
              <a:rPr lang="en-US" altLang="en-US" sz="2800" b="1" i="1" dirty="0" err="1">
                <a:solidFill>
                  <a:srgbClr val="090298"/>
                </a:solidFill>
                <a:latin typeface="Garamond" panose="02020404030301010803" pitchFamily="18" charset="0"/>
              </a:rPr>
              <a:t>C</a:t>
            </a:r>
            <a:r>
              <a:rPr lang="en-US" altLang="en-US" sz="2800" b="1" i="1" baseline="-25000" dirty="0" err="1">
                <a:solidFill>
                  <a:srgbClr val="090298"/>
                </a:solidFill>
                <a:latin typeface="Garamond" panose="02020404030301010803" pitchFamily="18" charset="0"/>
              </a:rPr>
              <a:t>q</a:t>
            </a:r>
            <a:r>
              <a:rPr lang="en-US" altLang="en-US" sz="2800" b="1" dirty="0">
                <a:solidFill>
                  <a:srgbClr val="090298"/>
                </a:solidFill>
                <a:latin typeface="Garamond" panose="02020404030301010803" pitchFamily="18" charset="0"/>
              </a:rPr>
              <a:t> describe mechanical resonance behavior </a:t>
            </a:r>
            <a:r>
              <a:rPr lang="en-US" altLang="en-US" sz="2800" b="1" i="1" dirty="0">
                <a:solidFill>
                  <a:srgbClr val="090298"/>
                </a:solidFill>
                <a:latin typeface="Garamond" panose="02020404030301010803" pitchFamily="18" charset="0"/>
              </a:rPr>
              <a:t>C</a:t>
            </a:r>
            <a:r>
              <a:rPr lang="en-US" altLang="en-US" sz="2800" b="1" i="1" baseline="-25000" dirty="0">
                <a:solidFill>
                  <a:srgbClr val="090298"/>
                </a:solidFill>
                <a:latin typeface="Garamond" panose="02020404030301010803" pitchFamily="18" charset="0"/>
              </a:rPr>
              <a:t>0</a:t>
            </a:r>
            <a:r>
              <a:rPr lang="en-US" altLang="en-US" sz="2800" b="1" dirty="0">
                <a:solidFill>
                  <a:srgbClr val="090298"/>
                </a:solidFill>
                <a:latin typeface="Garamond" panose="02020404030301010803" pitchFamily="18" charset="0"/>
              </a:rPr>
              <a:t> is capacitance due to external contacting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85800" y="5121946"/>
            <a:ext cx="7696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- </a:t>
            </a:r>
            <a:r>
              <a:rPr lang="en-US" altLang="en-US" sz="2800" b="1" i="1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L</a:t>
            </a:r>
            <a:r>
              <a:rPr lang="en-US" altLang="en-US" sz="2800" b="1" i="1" baseline="-2500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q</a:t>
            </a:r>
            <a:r>
              <a:rPr lang="en-US" altLang="en-US" sz="2800" b="1" i="1" baseline="-25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,</a:t>
            </a:r>
            <a:r>
              <a:rPr lang="en-US" altLang="en-US" sz="2800" b="1" i="1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</a:t>
            </a:r>
            <a:r>
              <a:rPr lang="en-US" altLang="en-US" sz="2800" b="1" i="1" baseline="-2500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q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,</a:t>
            </a:r>
            <a:r>
              <a:rPr lang="en-US" altLang="en-US" sz="2800" b="1" i="1" baseline="-25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altLang="en-US" sz="2800" b="1" i="1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R</a:t>
            </a:r>
            <a:r>
              <a:rPr lang="en-US" altLang="en-US" sz="2800" b="1" i="1" baseline="-25000" dirty="0" err="1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q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describe mechanical resonance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- </a:t>
            </a:r>
            <a:r>
              <a:rPr lang="en-US" altLang="en-US" sz="2800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C</a:t>
            </a:r>
            <a:r>
              <a:rPr lang="en-US" altLang="en-US" sz="2800" b="1" i="1" baseline="-25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0</a:t>
            </a:r>
            <a:r>
              <a:rPr lang="en-US" altLang="en-US" sz="2800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 is </a:t>
            </a:r>
            <a:r>
              <a:rPr lang="en-US" altLang="en-US" sz="28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due to external contacting</a:t>
            </a:r>
          </a:p>
        </p:txBody>
      </p:sp>
    </p:spTree>
    <p:extLst>
      <p:ext uri="{BB962C8B-B14F-4D97-AF65-F5344CB8AC3E}">
        <p14:creationId xmlns:p14="http://schemas.microsoft.com/office/powerpoint/2010/main" val="698565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629985"/>
              </p:ext>
            </p:extLst>
          </p:nvPr>
        </p:nvGraphicFramePr>
        <p:xfrm>
          <a:off x="1284287" y="1752600"/>
          <a:ext cx="5665788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63760" imgH="571320" progId="Equation.DSMT4">
                  <p:embed/>
                </p:oleObj>
              </mc:Choice>
              <mc:Fallback>
                <p:oleObj name="Equation" r:id="rId2" imgW="3263760" imgH="57132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287" y="1752600"/>
                        <a:ext cx="5665788" cy="992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666754"/>
              </p:ext>
            </p:extLst>
          </p:nvPr>
        </p:nvGraphicFramePr>
        <p:xfrm>
          <a:off x="1847850" y="4333875"/>
          <a:ext cx="45402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16120" imgH="660240" progId="Equation.DSMT4">
                  <p:embed/>
                </p:oleObj>
              </mc:Choice>
              <mc:Fallback>
                <p:oleObj name="Equation" r:id="rId4" imgW="2616120" imgH="6602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4333875"/>
                        <a:ext cx="454025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18017" y="161842"/>
            <a:ext cx="8925983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Crystal Resonance Frequencies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6266" y="1006671"/>
            <a:ext cx="727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Admittance from terminals is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62000" y="3300735"/>
            <a:ext cx="727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Resonance condition is expressed by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94057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463933"/>
              </p:ext>
            </p:extLst>
          </p:nvPr>
        </p:nvGraphicFramePr>
        <p:xfrm>
          <a:off x="2362200" y="1734784"/>
          <a:ext cx="3525837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622080" progId="Equation.DSMT4">
                  <p:embed/>
                </p:oleObj>
              </mc:Choice>
              <mc:Fallback>
                <p:oleObj name="Equation" r:id="rId2" imgW="2031840" imgH="622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34784"/>
                        <a:ext cx="3525837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7762"/>
              </p:ext>
            </p:extLst>
          </p:nvPr>
        </p:nvGraphicFramePr>
        <p:xfrm>
          <a:off x="2514600" y="3644900"/>
          <a:ext cx="35464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44440" imgH="622080" progId="Equation.DSMT4">
                  <p:embed/>
                </p:oleObj>
              </mc:Choice>
              <mc:Fallback>
                <p:oleObj name="Equation" r:id="rId4" imgW="2044440" imgH="6220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44900"/>
                        <a:ext cx="354647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758321"/>
              </p:ext>
            </p:extLst>
          </p:nvPr>
        </p:nvGraphicFramePr>
        <p:xfrm>
          <a:off x="1630362" y="5359400"/>
          <a:ext cx="196215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317160" progId="Equation.DSMT4">
                  <p:embed/>
                </p:oleObj>
              </mc:Choice>
              <mc:Fallback>
                <p:oleObj name="Equation" r:id="rId6" imgW="1130040" imgH="31716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0362" y="5359400"/>
                        <a:ext cx="1962150" cy="55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7138741"/>
              </p:ext>
            </p:extLst>
          </p:nvPr>
        </p:nvGraphicFramePr>
        <p:xfrm>
          <a:off x="4343400" y="5257800"/>
          <a:ext cx="3548062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44440" imgH="368280" progId="Equation.DSMT4">
                  <p:embed/>
                </p:oleObj>
              </mc:Choice>
              <mc:Fallback>
                <p:oleObj name="Equation" r:id="rId8" imgW="2044440" imgH="36828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57800"/>
                        <a:ext cx="3548062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18017" y="161842"/>
            <a:ext cx="8925983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Crystal Resonance Frequencies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06266" y="1006671"/>
            <a:ext cx="727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Series resonance frequency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4065" y="2952202"/>
            <a:ext cx="727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Parallel resonance frequency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704065" y="4710262"/>
            <a:ext cx="2191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where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96955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533400" y="1143000"/>
            <a:ext cx="7924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48246"/>
                </a:solidFill>
                <a:latin typeface="Garamond" panose="02020404030301010803" pitchFamily="18" charset="0"/>
              </a:rPr>
              <a:t>Crystal is characterized by </a:t>
            </a:r>
            <a:r>
              <a:rPr lang="en-US" altLang="en-US" sz="2800" b="1" dirty="0" err="1">
                <a:solidFill>
                  <a:srgbClr val="048246"/>
                </a:solidFill>
                <a:latin typeface="Garamond" panose="02020404030301010803" pitchFamily="18" charset="0"/>
              </a:rPr>
              <a:t>L</a:t>
            </a:r>
            <a:r>
              <a:rPr lang="en-US" altLang="en-US" sz="2800" b="1" baseline="-25000" dirty="0" err="1">
                <a:solidFill>
                  <a:srgbClr val="048246"/>
                </a:solidFill>
                <a:latin typeface="Garamond" panose="02020404030301010803" pitchFamily="18" charset="0"/>
              </a:rPr>
              <a:t>q</a:t>
            </a:r>
            <a:r>
              <a:rPr lang="en-US" altLang="en-US" sz="2800" b="1" dirty="0">
                <a:solidFill>
                  <a:srgbClr val="048246"/>
                </a:solidFill>
                <a:latin typeface="Garamond" panose="02020404030301010803" pitchFamily="18" charset="0"/>
              </a:rPr>
              <a:t> = 0.1H, </a:t>
            </a:r>
            <a:r>
              <a:rPr lang="en-US" altLang="en-US" sz="2800" b="1" dirty="0" err="1">
                <a:solidFill>
                  <a:srgbClr val="048246"/>
                </a:solidFill>
                <a:latin typeface="Garamond" panose="02020404030301010803" pitchFamily="18" charset="0"/>
              </a:rPr>
              <a:t>R</a:t>
            </a:r>
            <a:r>
              <a:rPr lang="en-US" altLang="en-US" sz="2800" b="1" baseline="-25000" dirty="0" err="1">
                <a:solidFill>
                  <a:srgbClr val="048246"/>
                </a:solidFill>
                <a:latin typeface="Garamond" panose="02020404030301010803" pitchFamily="18" charset="0"/>
              </a:rPr>
              <a:t>q</a:t>
            </a:r>
            <a:r>
              <a:rPr lang="en-US" altLang="en-US" sz="2800" b="1" dirty="0">
                <a:solidFill>
                  <a:srgbClr val="048246"/>
                </a:solidFill>
                <a:latin typeface="Garamond" panose="02020404030301010803" pitchFamily="18" charset="0"/>
              </a:rPr>
              <a:t> = 25</a:t>
            </a:r>
            <a:r>
              <a:rPr lang="en-US" altLang="en-US" sz="2800" b="1" dirty="0">
                <a:solidFill>
                  <a:srgbClr val="048246"/>
                </a:solidFill>
                <a:latin typeface="Symbol" panose="05050102010706020507" pitchFamily="18" charset="2"/>
              </a:rPr>
              <a:t>W</a:t>
            </a:r>
            <a:r>
              <a:rPr lang="en-US" altLang="en-US" sz="2800" b="1" dirty="0">
                <a:solidFill>
                  <a:srgbClr val="048246"/>
                </a:solidFill>
                <a:latin typeface="Garamond" panose="02020404030301010803" pitchFamily="18" charset="0"/>
              </a:rPr>
              <a:t>, </a:t>
            </a:r>
            <a:r>
              <a:rPr lang="en-US" altLang="en-US" sz="2800" b="1" dirty="0" err="1">
                <a:solidFill>
                  <a:srgbClr val="048246"/>
                </a:solidFill>
                <a:latin typeface="Garamond" panose="02020404030301010803" pitchFamily="18" charset="0"/>
              </a:rPr>
              <a:t>C</a:t>
            </a:r>
            <a:r>
              <a:rPr lang="en-US" altLang="en-US" sz="2800" b="1" baseline="-25000" dirty="0" err="1">
                <a:solidFill>
                  <a:srgbClr val="048246"/>
                </a:solidFill>
                <a:latin typeface="Garamond" panose="02020404030301010803" pitchFamily="18" charset="0"/>
              </a:rPr>
              <a:t>q</a:t>
            </a:r>
            <a:r>
              <a:rPr lang="en-US" altLang="en-US" sz="2800" b="1" dirty="0">
                <a:solidFill>
                  <a:srgbClr val="048246"/>
                </a:solidFill>
                <a:latin typeface="Garamond" panose="02020404030301010803" pitchFamily="18" charset="0"/>
              </a:rPr>
              <a:t> = 0.3pF, and C</a:t>
            </a:r>
            <a:r>
              <a:rPr lang="en-US" altLang="en-US" sz="2800" b="1" baseline="-25000" dirty="0">
                <a:solidFill>
                  <a:srgbClr val="048246"/>
                </a:solidFill>
                <a:latin typeface="Garamond" panose="02020404030301010803" pitchFamily="18" charset="0"/>
              </a:rPr>
              <a:t>0</a:t>
            </a:r>
            <a:r>
              <a:rPr lang="en-US" altLang="en-US" sz="2800" b="1" dirty="0">
                <a:solidFill>
                  <a:srgbClr val="048246"/>
                </a:solidFill>
                <a:latin typeface="Garamond" panose="02020404030301010803" pitchFamily="18" charset="0"/>
              </a:rPr>
              <a:t> = 1 </a:t>
            </a:r>
            <a:r>
              <a:rPr lang="en-US" altLang="en-US" sz="2800" b="1" dirty="0" err="1">
                <a:solidFill>
                  <a:srgbClr val="048246"/>
                </a:solidFill>
                <a:latin typeface="Garamond" panose="02020404030301010803" pitchFamily="18" charset="0"/>
              </a:rPr>
              <a:t>pF.</a:t>
            </a:r>
            <a:r>
              <a:rPr lang="en-US" altLang="en-US" sz="2800" b="1" dirty="0">
                <a:solidFill>
                  <a:srgbClr val="048246"/>
                </a:solidFill>
                <a:latin typeface="Garamond" panose="02020404030301010803" pitchFamily="18" charset="0"/>
              </a:rPr>
              <a:t> Find series and parallel resonance frequencies and compare them against the </a:t>
            </a:r>
            <a:r>
              <a:rPr lang="en-US" altLang="en-US" sz="2800" b="1" dirty="0" err="1">
                <a:solidFill>
                  <a:srgbClr val="048246"/>
                </a:solidFill>
                <a:latin typeface="Garamond" panose="02020404030301010803" pitchFamily="18" charset="0"/>
              </a:rPr>
              <a:t>susceptance</a:t>
            </a:r>
            <a:r>
              <a:rPr lang="en-US" altLang="en-US" sz="2800" b="1" dirty="0">
                <a:solidFill>
                  <a:srgbClr val="048246"/>
                </a:solidFill>
                <a:latin typeface="Garamond" panose="02020404030301010803" pitchFamily="18" charset="0"/>
              </a:rPr>
              <a:t> formula.</a:t>
            </a:r>
            <a:endParaRPr lang="en-US" altLang="en-US" sz="2800" b="1" i="1" baseline="-25000" dirty="0">
              <a:solidFill>
                <a:srgbClr val="048246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5617" y="127292"/>
            <a:ext cx="91440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Crystal Oscillator - Example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305627"/>
              </p:ext>
            </p:extLst>
          </p:nvPr>
        </p:nvGraphicFramePr>
        <p:xfrm>
          <a:off x="381000" y="3352800"/>
          <a:ext cx="78232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08280" imgH="622080" progId="Equation.DSMT4">
                  <p:embed/>
                </p:oleObj>
              </mc:Choice>
              <mc:Fallback>
                <p:oleObj name="Equation" r:id="rId2" imgW="4508280" imgH="622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352800"/>
                        <a:ext cx="78232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575978"/>
              </p:ext>
            </p:extLst>
          </p:nvPr>
        </p:nvGraphicFramePr>
        <p:xfrm>
          <a:off x="339725" y="4879975"/>
          <a:ext cx="819785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24280" imgH="622080" progId="Equation.DSMT4">
                  <p:embed/>
                </p:oleObj>
              </mc:Choice>
              <mc:Fallback>
                <p:oleObj name="Equation" r:id="rId4" imgW="4724280" imgH="62208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4879975"/>
                        <a:ext cx="819785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104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4685185" cy="47244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66683" y="228600"/>
            <a:ext cx="8676217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Voltage Controlled Oscillator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248400" y="2819400"/>
            <a:ext cx="24384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Varactor</a:t>
            </a:r>
            <a:r>
              <a:rPr lang="en-US" altLang="en-US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diode exhibits large change in capacitance in response to an applied bias voltage</a:t>
            </a:r>
            <a:endParaRPr lang="en-US" altLang="en-US" sz="2400" b="1" i="1" baseline="-25000" dirty="0">
              <a:solidFill>
                <a:schemeClr val="accent1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13793" y="4127362"/>
            <a:ext cx="1295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i="1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Varactor</a:t>
            </a:r>
            <a:r>
              <a:rPr lang="en-US" altLang="en-US" sz="1800" i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</a:rPr>
              <a:t> diode</a:t>
            </a:r>
            <a:endParaRPr lang="en-US" altLang="en-US" sz="1800" i="1" baseline="-25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748665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990600"/>
            <a:ext cx="6878428" cy="388620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833719"/>
              </p:ext>
            </p:extLst>
          </p:nvPr>
        </p:nvGraphicFramePr>
        <p:xfrm>
          <a:off x="3462867" y="4667250"/>
          <a:ext cx="5156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71800" imgH="241200" progId="Equation.DSMT4">
                  <p:embed/>
                </p:oleObj>
              </mc:Choice>
              <mc:Fallback>
                <p:oleObj name="Equation" r:id="rId3" imgW="297180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2867" y="4667250"/>
                        <a:ext cx="51562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1821972"/>
              </p:ext>
            </p:extLst>
          </p:nvPr>
        </p:nvGraphicFramePr>
        <p:xfrm>
          <a:off x="3581400" y="5562600"/>
          <a:ext cx="3040063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52480" imgH="241200" progId="Equation.DSMT4">
                  <p:embed/>
                </p:oleObj>
              </mc:Choice>
              <mc:Fallback>
                <p:oleObj name="Equation" r:id="rId5" imgW="175248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562600"/>
                        <a:ext cx="3040063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66683" y="228600"/>
            <a:ext cx="8676217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Voltage Controlled Oscillator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19001"/>
              </p:ext>
            </p:extLst>
          </p:nvPr>
        </p:nvGraphicFramePr>
        <p:xfrm>
          <a:off x="1752600" y="1012785"/>
          <a:ext cx="419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1200" imgH="241200" progId="Equation.DSMT4">
                  <p:embed/>
                </p:oleObj>
              </mc:Choice>
              <mc:Fallback>
                <p:oleObj name="Equation" r:id="rId7" imgW="24120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012785"/>
                        <a:ext cx="419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1859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943348"/>
              </p:ext>
            </p:extLst>
          </p:nvPr>
        </p:nvGraphicFramePr>
        <p:xfrm>
          <a:off x="583688" y="1541898"/>
          <a:ext cx="619125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68680" imgH="495000" progId="Equation.DSMT4">
                  <p:embed/>
                </p:oleObj>
              </mc:Choice>
              <mc:Fallback>
                <p:oleObj name="Equation" r:id="rId2" imgW="3568680" imgH="495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688" y="1541898"/>
                        <a:ext cx="619125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786049"/>
              </p:ext>
            </p:extLst>
          </p:nvPr>
        </p:nvGraphicFramePr>
        <p:xfrm>
          <a:off x="704673" y="3082778"/>
          <a:ext cx="4429125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52400" imgH="545760" progId="Equation.DSMT4">
                  <p:embed/>
                </p:oleObj>
              </mc:Choice>
              <mc:Fallback>
                <p:oleObj name="Equation" r:id="rId4" imgW="2552400" imgH="5457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4673" y="3082778"/>
                        <a:ext cx="4429125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3763780"/>
              </p:ext>
            </p:extLst>
          </p:nvPr>
        </p:nvGraphicFramePr>
        <p:xfrm>
          <a:off x="877710" y="4866841"/>
          <a:ext cx="1960562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30040" imgH="495000" progId="Equation.DSMT4">
                  <p:embed/>
                </p:oleObj>
              </mc:Choice>
              <mc:Fallback>
                <p:oleObj name="Equation" r:id="rId6" imgW="1130040" imgH="495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710" y="4866841"/>
                        <a:ext cx="1960562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999401"/>
              </p:ext>
            </p:extLst>
          </p:nvPr>
        </p:nvGraphicFramePr>
        <p:xfrm>
          <a:off x="4953000" y="4849379"/>
          <a:ext cx="1697037" cy="86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77760" imgH="495000" progId="Equation.DSMT4">
                  <p:embed/>
                </p:oleObj>
              </mc:Choice>
              <mc:Fallback>
                <p:oleObj name="Equation" r:id="rId8" imgW="977760" imgH="495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49379"/>
                        <a:ext cx="1697037" cy="862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66683" y="228600"/>
            <a:ext cx="8676217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Voltage Controlled Oscillator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6266" y="1006671"/>
            <a:ext cx="727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Finding input impedance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28844" y="2457289"/>
            <a:ext cx="727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Re-write as (assuming </a:t>
            </a:r>
            <a:r>
              <a:rPr lang="en-US" altLang="en-US" sz="2400" b="1" i="1" dirty="0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400" b="1" i="1" baseline="-25000" dirty="0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altLang="en-US" sz="2400" b="1" i="1" dirty="0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&gt;&gt;X</a:t>
            </a:r>
            <a:r>
              <a:rPr lang="en-US" altLang="en-US" sz="2400" b="1" i="1" baseline="-25000" dirty="0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C1</a:t>
            </a: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 and </a:t>
            </a:r>
            <a:r>
              <a:rPr lang="en-US" altLang="en-US" sz="2400" b="1" i="1" dirty="0">
                <a:solidFill>
                  <a:srgbClr val="090298"/>
                </a:solidFill>
                <a:latin typeface="Symbol" panose="05050102010706020507" pitchFamily="18" charset="2"/>
              </a:rPr>
              <a:t>b+1</a:t>
            </a:r>
            <a:r>
              <a:rPr lang="en-US" altLang="en-US" sz="2400" b="1" i="1" dirty="0">
                <a:solidFill>
                  <a:srgbClr val="090298"/>
                </a:solidFill>
                <a:latin typeface="Arial" panose="020B0604020202020204" pitchFamily="34" charset="0"/>
              </a:rPr>
              <a:t> ~ </a:t>
            </a:r>
            <a:r>
              <a:rPr lang="en-US" altLang="en-US" sz="2400" b="1" i="1" dirty="0">
                <a:solidFill>
                  <a:srgbClr val="090298"/>
                </a:solidFill>
                <a:latin typeface="Symbol" panose="05050102010706020507" pitchFamily="18" charset="2"/>
              </a:rPr>
              <a:t>b </a:t>
            </a: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)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704673" y="4177804"/>
            <a:ext cx="727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090298"/>
                </a:solidFill>
                <a:latin typeface="Arial" panose="020B0604020202020204" pitchFamily="34" charset="0"/>
              </a:rPr>
              <a:t>Using </a:t>
            </a:r>
            <a:r>
              <a:rPr lang="en-US" altLang="en-US" sz="2400" b="1" i="1" dirty="0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en-US" sz="2400" b="1" i="1" baseline="-25000" dirty="0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400" b="1" i="1" dirty="0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400" b="1" i="1" dirty="0">
                <a:solidFill>
                  <a:srgbClr val="090298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en-US" sz="2400" b="1" i="1" dirty="0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/h</a:t>
            </a:r>
            <a:r>
              <a:rPr lang="en-US" altLang="en-US" sz="2400" b="1" i="1" baseline="-25000" dirty="0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4673" y="5874554"/>
            <a:ext cx="26514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Negative resistance</a:t>
            </a:r>
            <a:endParaRPr lang="en-US" altLang="en-US" sz="1800" b="1" i="1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676400" y="5410200"/>
            <a:ext cx="0" cy="48811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68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9044218"/>
              </p:ext>
            </p:extLst>
          </p:nvPr>
        </p:nvGraphicFramePr>
        <p:xfrm>
          <a:off x="884238" y="3608388"/>
          <a:ext cx="478313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55800" imgH="545760" progId="Equation.DSMT4">
                  <p:embed/>
                </p:oleObj>
              </mc:Choice>
              <mc:Fallback>
                <p:oleObj name="Equation" r:id="rId2" imgW="2755800" imgH="54576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238" y="3608388"/>
                        <a:ext cx="4783137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623854"/>
              </p:ext>
            </p:extLst>
          </p:nvPr>
        </p:nvGraphicFramePr>
        <p:xfrm>
          <a:off x="976489" y="4922924"/>
          <a:ext cx="361473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82600" imgH="596880" progId="Equation.DSMT4">
                  <p:embed/>
                </p:oleObj>
              </mc:Choice>
              <mc:Fallback>
                <p:oleObj name="Equation" r:id="rId4" imgW="2082600" imgH="59688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489" y="4922924"/>
                        <a:ext cx="3614737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4283778"/>
              </p:ext>
            </p:extLst>
          </p:nvPr>
        </p:nvGraphicFramePr>
        <p:xfrm>
          <a:off x="1828800" y="950391"/>
          <a:ext cx="17399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002960" imgH="495000" progId="Equation.DSMT4">
                  <p:embed/>
                </p:oleObj>
              </mc:Choice>
              <mc:Fallback>
                <p:oleObj name="Equation" r:id="rId6" imgW="1002960" imgH="495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950391"/>
                        <a:ext cx="1739900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09600" y="1874341"/>
            <a:ext cx="727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Resonance frequency follows from condition: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535554"/>
              </p:ext>
            </p:extLst>
          </p:nvPr>
        </p:nvGraphicFramePr>
        <p:xfrm>
          <a:off x="973667" y="2491609"/>
          <a:ext cx="2159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44520" imgH="241200" progId="Equation.DSMT4">
                  <p:embed/>
                </p:oleObj>
              </mc:Choice>
              <mc:Fallback>
                <p:oleObj name="Equation" r:id="rId8" imgW="1244520" imgH="2412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667" y="2491609"/>
                        <a:ext cx="2159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23711" y="3022907"/>
            <a:ext cx="727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which gives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646289" y="4497328"/>
            <a:ext cx="72786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and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6683" y="228600"/>
            <a:ext cx="8676217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VCO – Resonance Frequency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920153" y="4366921"/>
            <a:ext cx="26514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Combined resistance of </a:t>
            </a:r>
            <a:r>
              <a:rPr lang="en-US" altLang="en-US" sz="18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varactor</a:t>
            </a:r>
            <a:r>
              <a:rPr lang="en-US" altLang="en-US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 diode must be equal to or less than |R</a:t>
            </a:r>
            <a:r>
              <a:rPr lang="en-US" altLang="en-US" sz="1800" b="1" i="1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en-US" sz="1800" b="1" i="1" dirty="0">
                <a:solidFill>
                  <a:srgbClr val="FF0000"/>
                </a:solidFill>
                <a:latin typeface="Arial" panose="020B0604020202020204" pitchFamily="34" charset="0"/>
              </a:rPr>
              <a:t>| to create sustained oscillations</a:t>
            </a:r>
            <a:endParaRPr lang="en-US" altLang="en-US" sz="1800" b="1" i="1" baseline="-25000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416447" y="2546348"/>
            <a:ext cx="11747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where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478521"/>
              </p:ext>
            </p:extLst>
          </p:nvPr>
        </p:nvGraphicFramePr>
        <p:xfrm>
          <a:off x="4739515" y="2362421"/>
          <a:ext cx="352583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31840" imgH="545760" progId="Equation.DSMT4">
                  <p:embed/>
                </p:oleObj>
              </mc:Choice>
              <mc:Fallback>
                <p:oleObj name="Equation" r:id="rId10" imgW="2031840" imgH="5457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515" y="2362421"/>
                        <a:ext cx="352583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315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330200" y="1090613"/>
            <a:ext cx="8393113" cy="462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The closed-loop transfer function is a function of frequency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endParaRPr lang="en-US" altLang="en-US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The manner in which the loop gain varies with frequency determines the stability or instability of the feedback amplifier</a:t>
            </a: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endParaRPr lang="en-US" altLang="en-US" i="1" dirty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lvl="1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The frequency at which the phase of the transfer function is equal to 180</a:t>
            </a:r>
            <a:r>
              <a:rPr lang="en-US" altLang="en-US" baseline="30000" dirty="0">
                <a:latin typeface="Arial" panose="020B0604020202020204" pitchFamily="34" charset="0"/>
                <a:sym typeface="Wingdings" panose="05000000000000000000" pitchFamily="2" charset="2"/>
              </a:rPr>
              <a:t>o</a:t>
            </a:r>
            <a:r>
              <a:rPr lang="en-US" altLang="en-US" dirty="0">
                <a:latin typeface="Arial" panose="020B0604020202020204" pitchFamily="34" charset="0"/>
                <a:sym typeface="Wingdings" panose="05000000000000000000" pitchFamily="2" charset="2"/>
              </a:rPr>
              <a:t> will be unstable if the magnitude is greater than unity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69913" y="266700"/>
            <a:ext cx="75755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Feedback and Frequency Dependence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87059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D0E9DB-9982-D2BB-7746-3CDE1E479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845" y="304800"/>
            <a:ext cx="8008310" cy="58864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062508-7CF0-9040-8F46-64EFA1970231}"/>
              </a:ext>
            </a:extLst>
          </p:cNvPr>
          <p:cNvSpPr/>
          <p:nvPr/>
        </p:nvSpPr>
        <p:spPr>
          <a:xfrm>
            <a:off x="3733800" y="457200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723BBE-148C-3524-88E1-9384E09BFE39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79248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Simulation - Colpitts Oscillator</a:t>
            </a:r>
          </a:p>
        </p:txBody>
      </p:sp>
    </p:spTree>
    <p:extLst>
      <p:ext uri="{BB962C8B-B14F-4D97-AF65-F5344CB8AC3E}">
        <p14:creationId xmlns:p14="http://schemas.microsoft.com/office/powerpoint/2010/main" val="3512950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885EFB-11C1-8ED2-5F46-B95B7C812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1143283"/>
            <a:ext cx="6095238" cy="4571429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022F500-2325-9161-DCA9-CA7AA2C9BD36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79248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Simulation - Colpitts Oscillator</a:t>
            </a:r>
          </a:p>
        </p:txBody>
      </p:sp>
    </p:spTree>
    <p:extLst>
      <p:ext uri="{BB962C8B-B14F-4D97-AF65-F5344CB8AC3E}">
        <p14:creationId xmlns:p14="http://schemas.microsoft.com/office/powerpoint/2010/main" val="1057845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F967E6-32E3-4DFF-FFF5-C240EC7D4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337309" cy="57340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CF7DE6-7D70-AF53-B9F3-CE23C621CAB3}"/>
              </a:ext>
            </a:extLst>
          </p:cNvPr>
          <p:cNvSpPr/>
          <p:nvPr/>
        </p:nvSpPr>
        <p:spPr>
          <a:xfrm>
            <a:off x="3673354" y="552450"/>
            <a:ext cx="2057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92709F-BB0D-586B-C95F-271923CBCCA4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79248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Simulation - Pierce Oscillator</a:t>
            </a:r>
          </a:p>
        </p:txBody>
      </p:sp>
    </p:spTree>
    <p:extLst>
      <p:ext uri="{BB962C8B-B14F-4D97-AF65-F5344CB8AC3E}">
        <p14:creationId xmlns:p14="http://schemas.microsoft.com/office/powerpoint/2010/main" val="893452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E65A1C-7E78-D01F-A1EB-B92F6F462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81" y="1143285"/>
            <a:ext cx="6095238" cy="45714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EB56E0C-ACF2-E14A-F517-615C744B59A3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79248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Simulation - Pierce Oscillator</a:t>
            </a:r>
          </a:p>
        </p:txBody>
      </p:sp>
    </p:spTree>
    <p:extLst>
      <p:ext uri="{BB962C8B-B14F-4D97-AF65-F5344CB8AC3E}">
        <p14:creationId xmlns:p14="http://schemas.microsoft.com/office/powerpoint/2010/main" val="4170215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9DA9A0-38EF-6142-2C2D-D9C8CC6CD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48" y="856059"/>
            <a:ext cx="8223903" cy="514588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E9914A5-555A-B290-80D5-6C80BB4A33FA}"/>
              </a:ext>
            </a:extLst>
          </p:cNvPr>
          <p:cNvSpPr/>
          <p:nvPr/>
        </p:nvSpPr>
        <p:spPr>
          <a:xfrm>
            <a:off x="3619499" y="801492"/>
            <a:ext cx="1905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93B1F28-1AAC-282F-B7CE-72BC2A6C1826}"/>
              </a:ext>
            </a:extLst>
          </p:cNvPr>
          <p:cNvSpPr txBox="1">
            <a:spLocks/>
          </p:cNvSpPr>
          <p:nvPr/>
        </p:nvSpPr>
        <p:spPr>
          <a:xfrm>
            <a:off x="457200" y="76200"/>
            <a:ext cx="79248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Simulation - Ring Oscillator</a:t>
            </a:r>
          </a:p>
        </p:txBody>
      </p:sp>
    </p:spTree>
    <p:extLst>
      <p:ext uri="{BB962C8B-B14F-4D97-AF65-F5344CB8AC3E}">
        <p14:creationId xmlns:p14="http://schemas.microsoft.com/office/powerpoint/2010/main" val="318228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542809"/>
              </p:ext>
            </p:extLst>
          </p:nvPr>
        </p:nvGraphicFramePr>
        <p:xfrm>
          <a:off x="2286000" y="1490950"/>
          <a:ext cx="3744913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8920" imgH="685800" progId="Equation.DSMT4">
                  <p:embed/>
                </p:oleObj>
              </mc:Choice>
              <mc:Fallback>
                <p:oleObj name="Equation" r:id="rId2" imgW="2158920" imgH="685800" progId="Equation.DSMT4">
                  <p:embed/>
                  <p:pic>
                    <p:nvPicPr>
                      <p:cNvPr id="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490950"/>
                        <a:ext cx="3744913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33600" y="381000"/>
            <a:ext cx="46217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Feedback and Stability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43000" y="4876800"/>
            <a:ext cx="72871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When loop gain </a:t>
            </a:r>
            <a:r>
              <a:rPr lang="en-US" altLang="en-US" sz="2400" b="1" i="1" dirty="0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A(</a:t>
            </a:r>
            <a:r>
              <a:rPr lang="en-US" altLang="en-US" sz="2400" b="1" i="1" dirty="0" err="1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b="1" i="1" dirty="0" err="1">
                <a:solidFill>
                  <a:srgbClr val="090298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400" b="1" i="1" dirty="0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b="1" i="1" dirty="0">
                <a:solidFill>
                  <a:srgbClr val="090298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b</a:t>
            </a:r>
            <a:r>
              <a:rPr lang="en-US" altLang="en-US" sz="2400" b="1" i="1" dirty="0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b="1" i="1" dirty="0" err="1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en-US" sz="2400" b="1" i="1" dirty="0" err="1">
                <a:solidFill>
                  <a:srgbClr val="090298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w</a:t>
            </a:r>
            <a:r>
              <a:rPr lang="en-US" altLang="en-US" sz="2400" b="1" i="1" dirty="0">
                <a:solidFill>
                  <a:srgbClr val="09029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 has 180</a:t>
            </a:r>
            <a:r>
              <a:rPr lang="en-US" altLang="en-US" sz="2400" b="1" baseline="30000" dirty="0">
                <a:solidFill>
                  <a:srgbClr val="090298"/>
                </a:solidFill>
                <a:latin typeface="Arial" panose="020B0604020202020204" pitchFamily="34" charset="0"/>
              </a:rPr>
              <a:t>o</a:t>
            </a:r>
            <a:r>
              <a:rPr lang="en-US" altLang="en-US" sz="2400" b="1" dirty="0">
                <a:solidFill>
                  <a:srgbClr val="090298"/>
                </a:solidFill>
                <a:latin typeface="Arial" panose="020B0604020202020204" pitchFamily="34" charset="0"/>
              </a:rPr>
              <a:t> phase, we have positive feedback</a:t>
            </a:r>
            <a:endParaRPr lang="en-US" altLang="en-US" sz="2400" b="1" i="1" baseline="-25000" dirty="0">
              <a:solidFill>
                <a:srgbClr val="090298"/>
              </a:solidFill>
              <a:latin typeface="Symbol" panose="05050102010706020507" pitchFamily="18" charset="2"/>
            </a:endParaRP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53493"/>
              </p:ext>
            </p:extLst>
          </p:nvPr>
        </p:nvGraphicFramePr>
        <p:xfrm>
          <a:off x="1998663" y="3206750"/>
          <a:ext cx="46259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66880" imgH="685800" progId="Equation.DSMT4">
                  <p:embed/>
                </p:oleObj>
              </mc:Choice>
              <mc:Fallback>
                <p:oleObj name="Equation" r:id="rId4" imgW="2666880" imgH="685800" progId="Equation.DSMT4">
                  <p:embed/>
                  <p:pic>
                    <p:nvPicPr>
                      <p:cNvPr id="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663" y="3206750"/>
                        <a:ext cx="462597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627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ch08\ch08_conv\sedr42021_0828.jpg">
            <a:extLst>
              <a:ext uri="{FF2B5EF4-FFF2-40B4-BE49-F238E27FC236}">
                <a16:creationId xmlns:a16="http://schemas.microsoft.com/office/drawing/2014/main" id="{6F2CBBAD-35EE-4A98-ABBC-9354DD4DA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0"/>
            <a:ext cx="49276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3157628" y="304800"/>
            <a:ext cx="257474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Arial" panose="020B0604020202020204" pitchFamily="34" charset="0"/>
                <a:cs typeface="Times New Roman" panose="02020603050405020304" pitchFamily="18" charset="0"/>
              </a:rPr>
              <a:t>Nyquist</a:t>
            </a: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 Plot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1295400"/>
            <a:ext cx="45720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Radial distance is |</a:t>
            </a:r>
            <a:r>
              <a:rPr lang="en-US" altLang="en-US" sz="2000" b="1" i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</a:t>
            </a:r>
            <a:r>
              <a:rPr lang="en-US" altLang="en-US" sz="2000" b="1" i="1" dirty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|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Angle is phase of </a:t>
            </a:r>
            <a:r>
              <a:rPr lang="en-US" altLang="en-US" sz="2000" b="1" i="1" dirty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f</a:t>
            </a:r>
          </a:p>
          <a:p>
            <a:pPr marL="457200" indent="-457200" eaLnBrk="1" hangingPunct="1">
              <a:spcBef>
                <a:spcPct val="0"/>
              </a:spcBef>
              <a:buFontTx/>
              <a:buChar char="-"/>
            </a:pPr>
            <a:r>
              <a:rPr lang="en-US" altLang="en-US" sz="2000" b="1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Intersects negative real axis at </a:t>
            </a:r>
            <a:r>
              <a:rPr lang="en-US" altLang="en-US" sz="2000" b="1" i="1" dirty="0">
                <a:solidFill>
                  <a:schemeClr val="accent2">
                    <a:lumMod val="50000"/>
                  </a:schemeClr>
                </a:solidFill>
                <a:latin typeface="Symbol" panose="05050102010706020507" pitchFamily="18" charset="2"/>
              </a:rPr>
              <a:t>w</a:t>
            </a:r>
            <a:r>
              <a:rPr lang="en-US" altLang="en-US" sz="2000" b="1" i="1" baseline="-25000" dirty="0">
                <a:solidFill>
                  <a:schemeClr val="accent2">
                    <a:lumMod val="50000"/>
                  </a:schemeClr>
                </a:solidFill>
                <a:latin typeface="Garamond" panose="02020404030301010803" pitchFamily="18" charset="0"/>
              </a:rPr>
              <a:t>180</a:t>
            </a:r>
          </a:p>
        </p:txBody>
      </p:sp>
    </p:spTree>
    <p:extLst>
      <p:ext uri="{BB962C8B-B14F-4D97-AF65-F5344CB8AC3E}">
        <p14:creationId xmlns:p14="http://schemas.microsoft.com/office/powerpoint/2010/main" val="3139009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>
            <a:extLst>
              <a:ext uri="{FF2B5EF4-FFF2-40B4-BE49-F238E27FC236}">
                <a16:creationId xmlns:a16="http://schemas.microsoft.com/office/drawing/2014/main" id="{3D87583E-4B8C-46D1-987A-C8721A90B582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1600200"/>
            <a:ext cx="4191000" cy="4652169"/>
            <a:chOff x="1383" y="48"/>
            <a:chExt cx="2994" cy="3461"/>
          </a:xfrm>
        </p:grpSpPr>
        <p:pic>
          <p:nvPicPr>
            <p:cNvPr id="3" name="Picture 3" descr="d:\ch08\ch08_conv\sedr42021_0829a.jpg">
              <a:extLst>
                <a:ext uri="{FF2B5EF4-FFF2-40B4-BE49-F238E27FC236}">
                  <a16:creationId xmlns:a16="http://schemas.microsoft.com/office/drawing/2014/main" id="{7A2A9BAF-D28E-4EC9-91CD-570FC58D74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8" y="48"/>
              <a:ext cx="2983" cy="1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4" descr="d:\ch08\ch08_conv\sedr42021_0829b.jpg">
              <a:extLst>
                <a:ext uri="{FF2B5EF4-FFF2-40B4-BE49-F238E27FC236}">
                  <a16:creationId xmlns:a16="http://schemas.microsoft.com/office/drawing/2014/main" id="{35EE1004-C49C-4445-A81E-99935C8707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6" y="1296"/>
              <a:ext cx="2988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5" descr="d:\ch08\ch08_conv\sedr42021_0829c.jpg">
              <a:extLst>
                <a:ext uri="{FF2B5EF4-FFF2-40B4-BE49-F238E27FC236}">
                  <a16:creationId xmlns:a16="http://schemas.microsoft.com/office/drawing/2014/main" id="{2C82D2EA-C7F3-4DC5-8AA3-8252B40183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3" y="2400"/>
              <a:ext cx="2994" cy="1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747764" y="261460"/>
            <a:ext cx="54184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Times New Roman" panose="02020603050405020304" pitchFamily="18" charset="0"/>
              </a:rPr>
              <a:t>Stability and Pole Location</a:t>
            </a:r>
            <a:endParaRPr lang="en-US" altLang="en-US" b="1" dirty="0">
              <a:latin typeface="Arial" panose="020B0604020202020204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815512"/>
              </p:ext>
            </p:extLst>
          </p:nvPr>
        </p:nvGraphicFramePr>
        <p:xfrm>
          <a:off x="2336800" y="910083"/>
          <a:ext cx="3635375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095200" imgH="241200" progId="Equation.DSMT4">
                  <p:embed/>
                </p:oleObj>
              </mc:Choice>
              <mc:Fallback>
                <p:oleObj name="Equation" r:id="rId5" imgW="2095200" imgH="241200" progId="Equation.DSMT4">
                  <p:embed/>
                  <p:pic>
                    <p:nvPicPr>
                      <p:cNvPr id="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910083"/>
                        <a:ext cx="3635375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277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76200"/>
            <a:ext cx="71628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Oscillator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228600" y="2362200"/>
                <a:ext cx="8229600" cy="39624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400" dirty="0">
                    <a:solidFill>
                      <a:srgbClr val="090298"/>
                    </a:solidFill>
                    <a:latin typeface="Palatino Linotype" pitchFamily="18" charset="0"/>
                    <a:ea typeface="Tahoma" panose="020B0604030504040204" pitchFamily="34" charset="0"/>
                  </a:rPr>
                  <a:t>Closed-Loop Transfer function: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</a:rPr>
                              <m:t>𝑜𝑢𝑡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 smtClean="0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 smtClean="0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</a:rPr>
                              <m:t>𝑖𝑛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i="1" smtClean="0">
                        <a:solidFill>
                          <a:srgbClr val="090298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</a:rPr>
                          <m:t>1+ </m:t>
                        </m:r>
                        <m: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den>
                    </m:f>
                    <m:r>
                      <a:rPr lang="en-US" i="1" smtClean="0">
                        <a:solidFill>
                          <a:srgbClr val="090298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smtClean="0">
                        <a:solidFill>
                          <a:srgbClr val="090298"/>
                        </a:solidFill>
                        <a:latin typeface="Cambria Math" panose="02040503050406030204" pitchFamily="18" charset="0"/>
                      </a:rPr>
                      <m:t>𝑤h𝑒𝑟𝑒</m:t>
                    </m:r>
                    <m:r>
                      <a:rPr lang="en-US" i="1" smtClean="0">
                        <a:solidFill>
                          <a:srgbClr val="090298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solidFill>
                          <a:srgbClr val="090298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smtClean="0">
                        <a:solidFill>
                          <a:srgbClr val="090298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solidFill>
                          <a:srgbClr val="090298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smtClean="0">
                        <a:solidFill>
                          <a:srgbClr val="0902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>
                  <a:solidFill>
                    <a:srgbClr val="090298"/>
                  </a:solidFill>
                  <a:latin typeface="Palatino Linotype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:endParaRPr lang="en-US" sz="2400" dirty="0">
                  <a:solidFill>
                    <a:srgbClr val="090298"/>
                  </a:solidFill>
                  <a:latin typeface="Palatino Linotype" pitchFamily="18" charset="0"/>
                </a:endParaRPr>
              </a:p>
              <a:p>
                <a:r>
                  <a:rPr lang="en-US" sz="2400" dirty="0" err="1">
                    <a:solidFill>
                      <a:srgbClr val="090298"/>
                    </a:solidFill>
                    <a:latin typeface="Palatino Linotype" pitchFamily="18" charset="0"/>
                  </a:rPr>
                  <a:t>Barkhausen’s</a:t>
                </a:r>
                <a:r>
                  <a:rPr lang="en-US" sz="2400" dirty="0">
                    <a:solidFill>
                      <a:srgbClr val="090298"/>
                    </a:solidFill>
                    <a:latin typeface="Palatino Linotype" pitchFamily="18" charset="0"/>
                  </a:rPr>
                  <a:t> criteria for oscillation:</a:t>
                </a: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90298"/>
                    </a:solidFill>
                    <a:ea typeface="Cambria Math" panose="02040503050406030204" pitchFamily="18" charset="0"/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  <m: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</m:t>
                        </m:r>
                        <m:d>
                          <m:dPr>
                            <m:ctrlPr>
                              <a:rPr lang="en-US" i="1" smtClean="0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rgbClr val="09029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smtClean="0">
                                    <a:solidFill>
                                      <a:srgbClr val="09029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i="1" smtClean="0">
                                    <a:solidFill>
                                      <a:srgbClr val="09029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 smtClean="0">
                        <a:solidFill>
                          <a:srgbClr val="090298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solidFill>
                    <a:srgbClr val="090298"/>
                  </a:solidFill>
                  <a:latin typeface="Palatino Linotype" pitchFamily="18" charset="0"/>
                </a:endParaRPr>
              </a:p>
              <a:p>
                <a:pPr marL="457200" lvl="1" indent="0">
                  <a:buNone/>
                </a:pPr>
                <a:r>
                  <a:rPr lang="en-US" dirty="0">
                    <a:solidFill>
                      <a:srgbClr val="090298"/>
                    </a:solidFill>
                    <a:sym typeface="Wingdings" panose="05000000000000000000" pitchFamily="2" charset="2"/>
                  </a:rPr>
                  <a:t>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d>
                          <m:dPr>
                            <m:ctrlPr>
                              <a:rPr lang="en-US" i="1" smtClean="0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  <m:r>
                              <a:rPr lang="en-US" i="1">
                                <a:solidFill>
                                  <a:srgbClr val="090298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𝐻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rgbClr val="09029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rgbClr val="090298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rgbClr val="09029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rgbClr val="09029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rgbClr val="090298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func>
                    <m:r>
                      <a:rPr lang="en-US" i="1" smtClean="0">
                        <a:solidFill>
                          <a:srgbClr val="090298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smtClean="0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solidFill>
                          <a:srgbClr val="090298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>
                  <a:solidFill>
                    <a:srgbClr val="090298"/>
                  </a:solidFill>
                  <a:latin typeface="Palatino Linotype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solidFill>
                              <a:srgbClr val="090298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90298"/>
                    </a:solidFill>
                    <a:latin typeface="Palatino Linotype" pitchFamily="18" charset="0"/>
                  </a:rPr>
                  <a:t> = oscillation-frequency. </a:t>
                </a:r>
              </a:p>
            </p:txBody>
          </p:sp>
        </mc:Choice>
        <mc:Fallback xmlns="">
          <p:sp>
            <p:nvSpPr>
              <p:cNvPr id="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362200"/>
                <a:ext cx="8229600" cy="3962400"/>
              </a:xfrm>
              <a:prstGeom prst="rect">
                <a:avLst/>
              </a:prstGeom>
              <a:blipFill>
                <a:blip r:embed="rId2"/>
                <a:stretch>
                  <a:fillRect l="-1037" t="-1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744002"/>
            <a:ext cx="3086100" cy="16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2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228600"/>
            <a:ext cx="71628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Oscillator Topologies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066800"/>
            <a:ext cx="8305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B0F0"/>
              </a:buClr>
              <a:buSzPct val="120000"/>
            </a:pPr>
            <a:r>
              <a:rPr lang="en-US" sz="2800" b="1" dirty="0">
                <a:solidFill>
                  <a:srgbClr val="2D2D8A"/>
                </a:solidFill>
              </a:rPr>
              <a:t>Common-base topology is usually preferred because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Feedback within transistor is minimized (low Miller)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External feedback is dominant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Current gain has little phase shift and is constant with </a:t>
            </a:r>
            <a:r>
              <a:rPr lang="en-US" sz="2600" i="1" dirty="0">
                <a:solidFill>
                  <a:srgbClr val="7030A0"/>
                </a:solidFill>
              </a:rPr>
              <a:t>f</a:t>
            </a:r>
          </a:p>
          <a:p>
            <a:pPr eaLnBrk="1" hangingPunct="1">
              <a:lnSpc>
                <a:spcPct val="90000"/>
              </a:lnSpc>
              <a:buClr>
                <a:srgbClr val="00B0F0"/>
              </a:buClr>
              <a:buSzPct val="120000"/>
            </a:pPr>
            <a:r>
              <a:rPr lang="en-US" sz="2800" b="1" dirty="0">
                <a:solidFill>
                  <a:srgbClr val="2D2D8A"/>
                </a:solidFill>
              </a:rPr>
              <a:t>Oscillator built around 2 major requirements: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Oscillation frequency </a:t>
            </a:r>
            <a:r>
              <a:rPr lang="en-US" sz="2600" i="1" dirty="0" err="1">
                <a:solidFill>
                  <a:srgbClr val="7030A0"/>
                </a:solidFill>
              </a:rPr>
              <a:t>f</a:t>
            </a:r>
            <a:r>
              <a:rPr lang="en-US" sz="2600" i="1" baseline="-25000" dirty="0" err="1">
                <a:solidFill>
                  <a:srgbClr val="7030A0"/>
                </a:solidFill>
              </a:rPr>
              <a:t>o</a:t>
            </a:r>
            <a:endParaRPr lang="en-US" sz="2600" i="1" baseline="-25000" dirty="0">
              <a:solidFill>
                <a:srgbClr val="7030A0"/>
              </a:solidFill>
            </a:endParaRP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Power </a:t>
            </a:r>
            <a:r>
              <a:rPr lang="en-US" sz="2600" i="1" dirty="0">
                <a:solidFill>
                  <a:srgbClr val="7030A0"/>
                </a:solidFill>
              </a:rPr>
              <a:t>P</a:t>
            </a:r>
            <a:r>
              <a:rPr lang="en-US" sz="2600" i="1" baseline="-25000" dirty="0">
                <a:solidFill>
                  <a:srgbClr val="7030A0"/>
                </a:solidFill>
              </a:rPr>
              <a:t>o</a:t>
            </a:r>
            <a:r>
              <a:rPr lang="en-US" sz="2600" dirty="0">
                <a:solidFill>
                  <a:srgbClr val="7030A0"/>
                </a:solidFill>
              </a:rPr>
              <a:t> that must be delivered to a load</a:t>
            </a:r>
            <a:endParaRPr lang="en-US" sz="2400" dirty="0">
              <a:solidFill>
                <a:srgbClr val="2D2D8A"/>
              </a:solidFill>
            </a:endParaRPr>
          </a:p>
          <a:p>
            <a:pPr eaLnBrk="1" hangingPunct="1">
              <a:lnSpc>
                <a:spcPct val="90000"/>
              </a:lnSpc>
              <a:buClr>
                <a:srgbClr val="00B0F0"/>
              </a:buClr>
              <a:buSzPct val="120000"/>
            </a:pPr>
            <a:r>
              <a:rPr lang="en-US" sz="2800" b="1" dirty="0">
                <a:solidFill>
                  <a:srgbClr val="2D2D8A"/>
                </a:solidFill>
              </a:rPr>
              <a:t>Other criteria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Efficiency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Spectral purity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r>
              <a:rPr lang="en-US" sz="2600" dirty="0">
                <a:solidFill>
                  <a:srgbClr val="7030A0"/>
                </a:solidFill>
              </a:rPr>
              <a:t>Frequency stability</a:t>
            </a:r>
          </a:p>
          <a:p>
            <a:pPr lvl="1" eaLnBrk="1" hangingPunct="1">
              <a:lnSpc>
                <a:spcPct val="90000"/>
              </a:lnSpc>
              <a:buClr>
                <a:srgbClr val="F56F00"/>
              </a:buClr>
              <a:buFont typeface="Wingdings" pitchFamily="2" charset="2"/>
              <a:buChar char="Ø"/>
            </a:pP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31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28553" y="76200"/>
            <a:ext cx="7772400" cy="76339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BJT – High-Frequency Model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807270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721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779</Words>
  <Application>Microsoft Office PowerPoint</Application>
  <PresentationFormat>On-screen Show (4:3)</PresentationFormat>
  <Paragraphs>136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Cambria Math</vt:lpstr>
      <vt:lpstr>Garamond</vt:lpstr>
      <vt:lpstr>Palatino Linotype</vt:lpstr>
      <vt:lpstr>Symbol</vt:lpstr>
      <vt:lpstr>Times New Roman</vt:lpstr>
      <vt:lpstr>Wingdings</vt:lpstr>
      <vt:lpstr>Office Theme</vt:lpstr>
      <vt:lpstr>Drawing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</dc:creator>
  <cp:lastModifiedBy>Schutt-Aine, Jose E</cp:lastModifiedBy>
  <cp:revision>136</cp:revision>
  <cp:lastPrinted>2021-09-24T02:49:32Z</cp:lastPrinted>
  <dcterms:created xsi:type="dcterms:W3CDTF">2009-08-09T07:15:27Z</dcterms:created>
  <dcterms:modified xsi:type="dcterms:W3CDTF">2025-09-26T13:34:15Z</dcterms:modified>
</cp:coreProperties>
</file>